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3.jpg" ContentType="image/png"/>
  <Override PartName="/ppt/notesSlides/notesSlide7.xml" ContentType="application/vnd.openxmlformats-officedocument.presentationml.notesSlide+xml"/>
  <Override PartName="/ppt/media/image2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1" r:id="rId3"/>
    <p:sldId id="272" r:id="rId4"/>
    <p:sldId id="273" r:id="rId5"/>
    <p:sldId id="274" r:id="rId6"/>
    <p:sldId id="275" r:id="rId7"/>
    <p:sldId id="276" r:id="rId8"/>
    <p:sldId id="277" r:id="rId9"/>
    <p:sldId id="279" r:id="rId10"/>
    <p:sldId id="280" r:id="rId11"/>
    <p:sldId id="278" r:id="rId12"/>
    <p:sldId id="258" r:id="rId13"/>
    <p:sldId id="266" r:id="rId14"/>
    <p:sldId id="267" r:id="rId15"/>
    <p:sldId id="268" r:id="rId16"/>
    <p:sldId id="269" r:id="rId17"/>
    <p:sldId id="265" r:id="rId18"/>
    <p:sldId id="282" r:id="rId19"/>
    <p:sldId id="263" r:id="rId20"/>
    <p:sldId id="285" r:id="rId21"/>
    <p:sldId id="286" r:id="rId22"/>
    <p:sldId id="283" r:id="rId23"/>
    <p:sldId id="284" r:id="rId24"/>
    <p:sldId id="270" r:id="rId25"/>
    <p:sldId id="261" r:id="rId26"/>
    <p:sldId id="264" r:id="rId27"/>
    <p:sldId id="2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4E88"/>
    <a:srgbClr val="3819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692" autoAdjust="0"/>
    <p:restoredTop sz="95326" autoAdjust="0"/>
  </p:normalViewPr>
  <p:slideViewPr>
    <p:cSldViewPr snapToGrid="0">
      <p:cViewPr varScale="1">
        <p:scale>
          <a:sx n="72" d="100"/>
          <a:sy n="72" d="100"/>
        </p:scale>
        <p:origin x="77" y="62"/>
      </p:cViewPr>
      <p:guideLst>
        <p:guide orient="horz" pos="2205"/>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019D43-3AAD-4F3D-B256-F3C845E7EABB}" type="datetimeFigureOut">
              <a:rPr lang="en-US" smtClean="0"/>
              <a:t>9/12/2020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8A466-4F2F-4A56-ADB1-449D7C98B8D6}" type="slidenum">
              <a:rPr lang="en-US" smtClean="0"/>
              <a:t>‹#›</a:t>
            </a:fld>
            <a:endParaRPr lang="en-US"/>
          </a:p>
        </p:txBody>
      </p:sp>
    </p:spTree>
    <p:extLst>
      <p:ext uri="{BB962C8B-B14F-4D97-AF65-F5344CB8AC3E}">
        <p14:creationId xmlns:p14="http://schemas.microsoft.com/office/powerpoint/2010/main" val="1451882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rduino.vn/reference/dela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rial" panose="020B0604020202020204" pitchFamily="34" charset="0"/>
              </a:rPr>
              <a:t>Arduino UNO </a:t>
            </a:r>
            <a:r>
              <a:rPr lang="en-US" b="1" i="0" dirty="0" err="1">
                <a:solidFill>
                  <a:srgbClr val="000000"/>
                </a:solidFill>
                <a:effectLst/>
                <a:latin typeface="Arial" panose="020B0604020202020204" pitchFamily="34" charset="0"/>
              </a:rPr>
              <a:t>có</a:t>
            </a:r>
            <a:r>
              <a:rPr lang="en-US" b="1" i="0" dirty="0">
                <a:solidFill>
                  <a:srgbClr val="000000"/>
                </a:solidFill>
                <a:effectLst/>
                <a:latin typeface="Arial" panose="020B0604020202020204" pitchFamily="34" charset="0"/>
              </a:rPr>
              <a:t> 14 </a:t>
            </a:r>
            <a:r>
              <a:rPr lang="en-US" b="0" i="0" dirty="0" err="1">
                <a:solidFill>
                  <a:srgbClr val="000000"/>
                </a:solidFill>
                <a:effectLst/>
                <a:latin typeface="Arial" panose="020B0604020202020204" pitchFamily="34" charset="0"/>
              </a:rPr>
              <a:t>chân</a:t>
            </a:r>
            <a:r>
              <a:rPr lang="en-US" b="0" i="0" dirty="0">
                <a:solidFill>
                  <a:srgbClr val="000000"/>
                </a:solidFill>
                <a:effectLst/>
                <a:latin typeface="Arial" panose="020B0604020202020204" pitchFamily="34" charset="0"/>
              </a:rPr>
              <a:t> digital </a:t>
            </a:r>
            <a:r>
              <a:rPr lang="vi-VN" b="0" i="0" dirty="0">
                <a:solidFill>
                  <a:srgbClr val="000000"/>
                </a:solidFill>
                <a:effectLst/>
                <a:latin typeface="Arial" panose="020B0604020202020204" pitchFamily="34" charset="0"/>
              </a:rPr>
              <a:t>:</a:t>
            </a:r>
            <a:r>
              <a:rPr lang="en-US" b="0" i="0" dirty="0" err="1">
                <a:solidFill>
                  <a:srgbClr val="000000"/>
                </a:solidFill>
                <a:effectLst/>
                <a:latin typeface="Arial" panose="020B0604020202020204" pitchFamily="34" charset="0"/>
              </a:rPr>
              <a:t>Chúng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chỉ</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có</a:t>
            </a:r>
            <a:r>
              <a:rPr lang="en-US" b="0" i="0" dirty="0">
                <a:solidFill>
                  <a:srgbClr val="000000"/>
                </a:solidFill>
                <a:effectLst/>
                <a:latin typeface="Arial" panose="020B0604020202020204" pitchFamily="34" charset="0"/>
              </a:rPr>
              <a:t> 2 </a:t>
            </a:r>
            <a:r>
              <a:rPr lang="en-US" b="0" i="0" dirty="0" err="1">
                <a:solidFill>
                  <a:srgbClr val="000000"/>
                </a:solidFill>
                <a:effectLst/>
                <a:latin typeface="Arial" panose="020B0604020202020204" pitchFamily="34" charset="0"/>
              </a:rPr>
              <a:t>mức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điện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áp</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là</a:t>
            </a:r>
            <a:r>
              <a:rPr lang="en-US" b="0" i="0" dirty="0">
                <a:solidFill>
                  <a:srgbClr val="000000"/>
                </a:solidFill>
                <a:effectLst/>
                <a:latin typeface="Arial" panose="020B0604020202020204" pitchFamily="34" charset="0"/>
              </a:rPr>
              <a:t> 0V </a:t>
            </a:r>
            <a:r>
              <a:rPr lang="en-US" b="0" i="0" dirty="0" err="1">
                <a:solidFill>
                  <a:srgbClr val="000000"/>
                </a:solidFill>
                <a:effectLst/>
                <a:latin typeface="Arial" panose="020B0604020202020204" pitchFamily="34" charset="0"/>
              </a:rPr>
              <a:t>và</a:t>
            </a:r>
            <a:r>
              <a:rPr lang="en-US" b="0" i="0" dirty="0">
                <a:solidFill>
                  <a:srgbClr val="000000"/>
                </a:solidFill>
                <a:effectLst/>
                <a:latin typeface="Arial" panose="020B0604020202020204" pitchFamily="34" charset="0"/>
              </a:rPr>
              <a:t> 5V </a:t>
            </a:r>
            <a:endParaRPr lang="vi-V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262626"/>
                </a:solidFill>
                <a:effectLst/>
                <a:latin typeface="Segoe UI" panose="020B0502040204020203" pitchFamily="34" charset="0"/>
              </a:rPr>
              <a:t>Chân</a:t>
            </a:r>
            <a:r>
              <a:rPr lang="en-US" b="1" i="0" dirty="0">
                <a:solidFill>
                  <a:srgbClr val="262626"/>
                </a:solidFill>
                <a:effectLst/>
                <a:latin typeface="Segoe UI" panose="020B0502040204020203" pitchFamily="34" charset="0"/>
              </a:rPr>
              <a:t> PWM (~): 3, 5, 6, 9, 10, </a:t>
            </a:r>
            <a:r>
              <a:rPr lang="en-US" b="1" i="0" dirty="0" err="1">
                <a:solidFill>
                  <a:srgbClr val="262626"/>
                </a:solidFill>
                <a:effectLst/>
                <a:latin typeface="Segoe UI" panose="020B0502040204020203" pitchFamily="34" charset="0"/>
              </a:rPr>
              <a:t>và</a:t>
            </a:r>
            <a:r>
              <a:rPr lang="en-US" b="1" i="0" dirty="0">
                <a:solidFill>
                  <a:srgbClr val="262626"/>
                </a:solidFill>
                <a:effectLst/>
                <a:latin typeface="Segoe UI" panose="020B0502040204020203" pitchFamily="34" charset="0"/>
              </a:rPr>
              <a:t> 11</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cho</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phép</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bạn</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xuất</a:t>
            </a:r>
            <a:r>
              <a:rPr lang="en-US" b="0" i="0" dirty="0">
                <a:solidFill>
                  <a:srgbClr val="262626"/>
                </a:solidFill>
                <a:effectLst/>
                <a:latin typeface="Segoe UI" panose="020B0502040204020203" pitchFamily="34" charset="0"/>
              </a:rPr>
              <a:t> ra </a:t>
            </a:r>
            <a:r>
              <a:rPr lang="en-US" b="0" i="0" dirty="0" err="1">
                <a:solidFill>
                  <a:srgbClr val="262626"/>
                </a:solidFill>
                <a:effectLst/>
                <a:latin typeface="Segoe UI" panose="020B0502040204020203" pitchFamily="34" charset="0"/>
              </a:rPr>
              <a:t>xung</a:t>
            </a:r>
            <a:r>
              <a:rPr lang="en-US" b="0" i="0" dirty="0">
                <a:solidFill>
                  <a:srgbClr val="262626"/>
                </a:solidFill>
                <a:effectLst/>
                <a:latin typeface="Segoe UI" panose="020B0502040204020203" pitchFamily="34" charset="0"/>
              </a:rPr>
              <a:t> PWM </a:t>
            </a:r>
            <a:r>
              <a:rPr lang="en-US" b="0" i="0" dirty="0" err="1">
                <a:solidFill>
                  <a:srgbClr val="262626"/>
                </a:solidFill>
                <a:effectLst/>
                <a:latin typeface="Segoe UI" panose="020B0502040204020203" pitchFamily="34" charset="0"/>
              </a:rPr>
              <a:t>với</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độ</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phân</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giải</a:t>
            </a:r>
            <a:r>
              <a:rPr lang="en-US" b="0" i="0" dirty="0">
                <a:solidFill>
                  <a:srgbClr val="262626"/>
                </a:solidFill>
                <a:effectLst/>
                <a:latin typeface="Segoe UI" panose="020B0502040204020203" pitchFamily="34" charset="0"/>
              </a:rPr>
              <a:t> 8bit</a:t>
            </a:r>
            <a:endParaRPr lang="vi-VN" b="0" i="0" dirty="0">
              <a:solidFill>
                <a:srgbClr val="262626"/>
              </a:solidFill>
              <a:effectLst/>
              <a:latin typeface="Segoe UI" panose="020B0502040204020203" pitchFamily="34" charset="0"/>
            </a:endParaRPr>
          </a:p>
          <a:p>
            <a:r>
              <a:rPr lang="en-US" b="1" i="0" dirty="0">
                <a:solidFill>
                  <a:srgbClr val="262626"/>
                </a:solidFill>
                <a:effectLst/>
                <a:latin typeface="Segoe UI" panose="020B0502040204020203" pitchFamily="34" charset="0"/>
              </a:rPr>
              <a:t>2 </a:t>
            </a:r>
            <a:r>
              <a:rPr lang="en-US" b="1" i="0" dirty="0" err="1">
                <a:solidFill>
                  <a:srgbClr val="262626"/>
                </a:solidFill>
                <a:effectLst/>
                <a:latin typeface="Segoe UI" panose="020B0502040204020203" pitchFamily="34" charset="0"/>
              </a:rPr>
              <a:t>chân</a:t>
            </a:r>
            <a:r>
              <a:rPr lang="en-US" b="1" i="0" dirty="0">
                <a:solidFill>
                  <a:srgbClr val="262626"/>
                </a:solidFill>
                <a:effectLst/>
                <a:latin typeface="Segoe UI" panose="020B0502040204020203" pitchFamily="34" charset="0"/>
              </a:rPr>
              <a:t> Serial</a:t>
            </a:r>
            <a:r>
              <a:rPr lang="en-US" b="0" i="0" dirty="0">
                <a:solidFill>
                  <a:srgbClr val="262626"/>
                </a:solidFill>
                <a:effectLst/>
                <a:latin typeface="Segoe UI" panose="020B0502040204020203" pitchFamily="34" charset="0"/>
              </a:rPr>
              <a:t>: 0 (RX) </a:t>
            </a:r>
            <a:r>
              <a:rPr lang="en-US" b="0" i="0" dirty="0" err="1">
                <a:solidFill>
                  <a:srgbClr val="262626"/>
                </a:solidFill>
                <a:effectLst/>
                <a:latin typeface="Segoe UI" panose="020B0502040204020203" pitchFamily="34" charset="0"/>
              </a:rPr>
              <a:t>và</a:t>
            </a:r>
            <a:r>
              <a:rPr lang="en-US" b="0" i="0" dirty="0">
                <a:solidFill>
                  <a:srgbClr val="262626"/>
                </a:solidFill>
                <a:effectLst/>
                <a:latin typeface="Segoe UI" panose="020B0502040204020203" pitchFamily="34" charset="0"/>
              </a:rPr>
              <a:t> 1 (TX): </a:t>
            </a:r>
            <a:r>
              <a:rPr lang="en-US" b="0" i="0" dirty="0" err="1">
                <a:solidFill>
                  <a:srgbClr val="262626"/>
                </a:solidFill>
                <a:effectLst/>
                <a:latin typeface="Segoe UI" panose="020B0502040204020203" pitchFamily="34" charset="0"/>
              </a:rPr>
              <a:t>dùng</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để</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gửi</a:t>
            </a:r>
            <a:r>
              <a:rPr lang="en-US" b="0" i="0" dirty="0">
                <a:solidFill>
                  <a:srgbClr val="262626"/>
                </a:solidFill>
                <a:effectLst/>
                <a:latin typeface="Segoe UI" panose="020B0502040204020203" pitchFamily="34" charset="0"/>
              </a:rPr>
              <a:t> (transmit – TX) </a:t>
            </a:r>
            <a:r>
              <a:rPr lang="en-US" b="0" i="0" dirty="0" err="1">
                <a:solidFill>
                  <a:srgbClr val="262626"/>
                </a:solidFill>
                <a:effectLst/>
                <a:latin typeface="Segoe UI" panose="020B0502040204020203" pitchFamily="34" charset="0"/>
              </a:rPr>
              <a:t>và</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nhận</a:t>
            </a:r>
            <a:r>
              <a:rPr lang="en-US" b="0" i="0" dirty="0">
                <a:solidFill>
                  <a:srgbClr val="262626"/>
                </a:solidFill>
                <a:effectLst/>
                <a:latin typeface="Segoe UI" panose="020B0502040204020203" pitchFamily="34" charset="0"/>
              </a:rPr>
              <a:t> (receive – RX) </a:t>
            </a:r>
            <a:r>
              <a:rPr lang="en-US" b="0" i="0" dirty="0" err="1">
                <a:solidFill>
                  <a:srgbClr val="262626"/>
                </a:solidFill>
                <a:effectLst/>
                <a:latin typeface="Segoe UI" panose="020B0502040204020203" pitchFamily="34" charset="0"/>
              </a:rPr>
              <a:t>dữ</a:t>
            </a:r>
            <a:r>
              <a:rPr lang="en-US" b="0" i="0" dirty="0">
                <a:solidFill>
                  <a:srgbClr val="262626"/>
                </a:solidFill>
                <a:effectLst/>
                <a:latin typeface="Segoe UI" panose="020B0502040204020203" pitchFamily="34" charset="0"/>
              </a:rPr>
              <a:t> </a:t>
            </a:r>
            <a:r>
              <a:rPr lang="en-US" b="0" i="0" dirty="0" err="1">
                <a:solidFill>
                  <a:srgbClr val="262626"/>
                </a:solidFill>
                <a:effectLst/>
                <a:latin typeface="Segoe UI" panose="020B0502040204020203" pitchFamily="34" charset="0"/>
              </a:rPr>
              <a:t>liệu</a:t>
            </a:r>
            <a:r>
              <a:rPr lang="en-US" b="0" i="0" dirty="0">
                <a:solidFill>
                  <a:srgbClr val="262626"/>
                </a:solidFill>
                <a:effectLst/>
                <a:latin typeface="Segoe UI" panose="020B0502040204020203" pitchFamily="34" charset="0"/>
              </a:rPr>
              <a:t> TTL Serial.</a:t>
            </a:r>
            <a:endParaRPr lang="vi-VN" b="0" i="0" dirty="0">
              <a:solidFill>
                <a:srgbClr val="262626"/>
              </a:solidFill>
              <a:effectLst/>
              <a:latin typeface="Segoe UI" panose="020B0502040204020203" pitchFamily="34" charset="0"/>
            </a:endParaRPr>
          </a:p>
          <a:p>
            <a:r>
              <a:rPr lang="vi-VN" b="1" i="0" dirty="0">
                <a:solidFill>
                  <a:srgbClr val="262626"/>
                </a:solidFill>
                <a:effectLst/>
                <a:latin typeface="Segoe UI" panose="020B0502040204020203" pitchFamily="34" charset="0"/>
              </a:rPr>
              <a:t>Chân giao tiếp SPI:</a:t>
            </a:r>
            <a:r>
              <a:rPr lang="vi-VN" b="0" i="0" dirty="0">
                <a:solidFill>
                  <a:srgbClr val="262626"/>
                </a:solidFill>
                <a:effectLst/>
                <a:latin typeface="Segoe UI" panose="020B0502040204020203" pitchFamily="34" charset="0"/>
              </a:rPr>
              <a:t> 4 chân này còn dùng để truyền phát dữ liệu bằng giao thức SPI với các thiết bị khác.</a:t>
            </a:r>
            <a:endParaRPr lang="vi-VN" dirty="0"/>
          </a:p>
          <a:p>
            <a:r>
              <a:rPr lang="en-US" b="0" i="0" dirty="0">
                <a:solidFill>
                  <a:srgbClr val="000000"/>
                </a:solidFill>
                <a:effectLst/>
                <a:latin typeface="Arial" panose="020B0604020202020204" pitchFamily="34" charset="0"/>
              </a:rPr>
              <a:t>Arduino UNO </a:t>
            </a:r>
            <a:r>
              <a:rPr lang="en-US" b="0" i="0" dirty="0" err="1">
                <a:solidFill>
                  <a:srgbClr val="000000"/>
                </a:solidFill>
                <a:effectLst/>
                <a:latin typeface="Arial" panose="020B0604020202020204" pitchFamily="34" charset="0"/>
              </a:rPr>
              <a:t>có</a:t>
            </a:r>
            <a:r>
              <a:rPr lang="en-US" b="0" i="0" dirty="0">
                <a:solidFill>
                  <a:srgbClr val="000000"/>
                </a:solidFill>
                <a:effectLst/>
                <a:latin typeface="Arial" panose="020B0604020202020204" pitchFamily="34" charset="0"/>
              </a:rPr>
              <a:t> 2 </a:t>
            </a:r>
            <a:r>
              <a:rPr lang="en-US" b="0" i="0" dirty="0" err="1">
                <a:solidFill>
                  <a:srgbClr val="000000"/>
                </a:solidFill>
                <a:effectLst/>
                <a:latin typeface="Arial" panose="020B0604020202020204" pitchFamily="34" charset="0"/>
              </a:rPr>
              <a:t>chân</a:t>
            </a:r>
            <a:r>
              <a:rPr lang="en-US" b="0" i="0" dirty="0">
                <a:solidFill>
                  <a:srgbClr val="000000"/>
                </a:solidFill>
                <a:effectLst/>
                <a:latin typeface="Arial" panose="020B0604020202020204" pitchFamily="34" charset="0"/>
              </a:rPr>
              <a:t> A4 (SDA) </a:t>
            </a:r>
            <a:r>
              <a:rPr lang="en-US" b="0" i="0" dirty="0" err="1">
                <a:solidFill>
                  <a:srgbClr val="000000"/>
                </a:solidFill>
                <a:effectLst/>
                <a:latin typeface="Arial" panose="020B0604020202020204" pitchFamily="34" charset="0"/>
              </a:rPr>
              <a:t>và</a:t>
            </a:r>
            <a:r>
              <a:rPr lang="en-US" b="0" i="0" dirty="0">
                <a:solidFill>
                  <a:srgbClr val="000000"/>
                </a:solidFill>
                <a:effectLst/>
                <a:latin typeface="Arial" panose="020B0604020202020204" pitchFamily="34" charset="0"/>
              </a:rPr>
              <a:t> A5 (SCL) </a:t>
            </a:r>
            <a:r>
              <a:rPr lang="en-US" b="0" i="0" dirty="0" err="1">
                <a:solidFill>
                  <a:srgbClr val="000000"/>
                </a:solidFill>
                <a:effectLst/>
                <a:latin typeface="Arial" panose="020B0604020202020204" pitchFamily="34" charset="0"/>
              </a:rPr>
              <a:t>hỗ</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trợ</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giao</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tiếp</a:t>
            </a:r>
            <a:r>
              <a:rPr lang="en-US" b="0" i="0" dirty="0">
                <a:solidFill>
                  <a:srgbClr val="000000"/>
                </a:solidFill>
                <a:effectLst/>
                <a:latin typeface="Arial" panose="020B0604020202020204" pitchFamily="34" charset="0"/>
              </a:rPr>
              <a:t> I2C/TWI </a:t>
            </a:r>
            <a:r>
              <a:rPr lang="en-US" b="0" i="0" dirty="0" err="1">
                <a:solidFill>
                  <a:srgbClr val="000000"/>
                </a:solidFill>
                <a:effectLst/>
                <a:latin typeface="Arial" panose="020B0604020202020204" pitchFamily="34" charset="0"/>
              </a:rPr>
              <a:t>với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các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thiết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bị</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khác</a:t>
            </a:r>
            <a:r>
              <a:rPr lang="en-US" b="0" i="0" dirty="0">
                <a:solidFill>
                  <a:srgbClr val="000000"/>
                </a:solidFill>
                <a:effectLst/>
                <a:latin typeface="Arial" panose="020B0604020202020204" pitchFamily="34" charset="0"/>
              </a:rPr>
              <a:t>.</a:t>
            </a:r>
            <a:endParaRPr lang="vi-VN" b="0" i="0" dirty="0">
              <a:solidFill>
                <a:srgbClr val="000000"/>
              </a:solidFill>
              <a:effectLst/>
              <a:latin typeface="Arial" panose="020B0604020202020204" pitchFamily="34" charset="0"/>
            </a:endParaRPr>
          </a:p>
          <a:p>
            <a:endParaRPr lang="vi-VN" b="0" i="0" dirty="0">
              <a:solidFill>
                <a:srgbClr val="000000"/>
              </a:solidFill>
              <a:effectLst/>
              <a:latin typeface="Arial" panose="020B0604020202020204" pitchFamily="34" charset="0"/>
            </a:endParaRPr>
          </a:p>
          <a:p>
            <a:r>
              <a:rPr lang="vi-VN" b="0" i="0" dirty="0">
                <a:solidFill>
                  <a:srgbClr val="000000"/>
                </a:solidFill>
                <a:effectLst/>
                <a:latin typeface="Arial" panose="020B0604020202020204" pitchFamily="34" charset="0"/>
              </a:rPr>
              <a:t>- Các chân năng lượng</a:t>
            </a:r>
          </a:p>
          <a:p>
            <a:pPr algn="l">
              <a:buFont typeface="Arial" panose="020B0604020202020204" pitchFamily="34" charset="0"/>
              <a:buChar char="•"/>
            </a:pPr>
            <a:r>
              <a:rPr lang="vi-VN" b="1" i="0" dirty="0">
                <a:solidFill>
                  <a:srgbClr val="262626"/>
                </a:solidFill>
                <a:effectLst/>
                <a:latin typeface="Segoe UI" panose="020B0502040204020203" pitchFamily="34" charset="0"/>
              </a:rPr>
              <a:t>GND (Ground)</a:t>
            </a:r>
            <a:r>
              <a:rPr lang="vi-VN" b="0" i="0" dirty="0">
                <a:solidFill>
                  <a:srgbClr val="262626"/>
                </a:solidFill>
                <a:effectLst/>
                <a:latin typeface="Segoe UI" panose="020B0502040204020203" pitchFamily="34" charset="0"/>
              </a:rPr>
              <a:t>: cực âm của nguồn điện cấp cho Arduino UNO. Khi bạn dùng các thiết bị sử dụng những nguồn điện riêng biệt thì những chân này phải được nối với nhau.</a:t>
            </a:r>
          </a:p>
          <a:p>
            <a:pPr algn="l">
              <a:buFont typeface="Arial" panose="020B0604020202020204" pitchFamily="34" charset="0"/>
              <a:buChar char="•"/>
            </a:pPr>
            <a:r>
              <a:rPr lang="vi-VN" b="1" i="0" dirty="0">
                <a:solidFill>
                  <a:srgbClr val="262626"/>
                </a:solidFill>
                <a:effectLst/>
                <a:latin typeface="Segoe UI" panose="020B0502040204020203" pitchFamily="34" charset="0"/>
              </a:rPr>
              <a:t>5V</a:t>
            </a:r>
            <a:r>
              <a:rPr lang="vi-VN" b="0" i="0" dirty="0">
                <a:solidFill>
                  <a:srgbClr val="262626"/>
                </a:solidFill>
                <a:effectLst/>
                <a:latin typeface="Segoe UI" panose="020B0502040204020203" pitchFamily="34" charset="0"/>
              </a:rPr>
              <a:t>: cấp điện áp 5V </a:t>
            </a:r>
            <a:r>
              <a:rPr lang="vi-VN" b="0" i="0" u="sng" dirty="0">
                <a:solidFill>
                  <a:srgbClr val="262626"/>
                </a:solidFill>
                <a:effectLst/>
                <a:latin typeface="Segoe UI" panose="020B0502040204020203" pitchFamily="34" charset="0"/>
              </a:rPr>
              <a:t>đầu ra</a:t>
            </a:r>
            <a:r>
              <a:rPr lang="vi-VN" b="0" i="0" dirty="0">
                <a:solidFill>
                  <a:srgbClr val="262626"/>
                </a:solidFill>
                <a:effectLst/>
                <a:latin typeface="Segoe UI" panose="020B0502040204020203" pitchFamily="34" charset="0"/>
              </a:rPr>
              <a:t>. Dòng tối đa cho phép ở chân này là 500mA.</a:t>
            </a:r>
          </a:p>
          <a:p>
            <a:pPr algn="l">
              <a:buFont typeface="Arial" panose="020B0604020202020204" pitchFamily="34" charset="0"/>
              <a:buChar char="•"/>
            </a:pPr>
            <a:r>
              <a:rPr lang="vi-VN" b="1" i="0" dirty="0">
                <a:solidFill>
                  <a:srgbClr val="262626"/>
                </a:solidFill>
                <a:effectLst/>
                <a:latin typeface="Segoe UI" panose="020B0502040204020203" pitchFamily="34" charset="0"/>
              </a:rPr>
              <a:t>3.3V</a:t>
            </a:r>
            <a:r>
              <a:rPr lang="vi-VN" b="0" i="0" dirty="0">
                <a:solidFill>
                  <a:srgbClr val="262626"/>
                </a:solidFill>
                <a:effectLst/>
                <a:latin typeface="Segoe UI" panose="020B0502040204020203" pitchFamily="34" charset="0"/>
              </a:rPr>
              <a:t>: cấp điện áp 3.3V </a:t>
            </a:r>
            <a:r>
              <a:rPr lang="vi-VN" b="0" i="0" u="sng" dirty="0">
                <a:solidFill>
                  <a:srgbClr val="262626"/>
                </a:solidFill>
                <a:effectLst/>
                <a:latin typeface="Segoe UI" panose="020B0502040204020203" pitchFamily="34" charset="0"/>
              </a:rPr>
              <a:t>đầu ra</a:t>
            </a:r>
            <a:r>
              <a:rPr lang="vi-VN" b="0" i="0" dirty="0">
                <a:solidFill>
                  <a:srgbClr val="262626"/>
                </a:solidFill>
                <a:effectLst/>
                <a:latin typeface="Segoe UI" panose="020B0502040204020203" pitchFamily="34" charset="0"/>
              </a:rPr>
              <a:t>. Dòng tối đa cho phép ở chân này là 50mA.</a:t>
            </a:r>
          </a:p>
          <a:p>
            <a:pPr algn="l">
              <a:buFont typeface="Arial" panose="020B0604020202020204" pitchFamily="34" charset="0"/>
              <a:buChar char="•"/>
            </a:pPr>
            <a:r>
              <a:rPr lang="vi-VN" b="1" i="0" dirty="0">
                <a:solidFill>
                  <a:srgbClr val="262626"/>
                </a:solidFill>
                <a:effectLst/>
                <a:latin typeface="Segoe UI" panose="020B0502040204020203" pitchFamily="34" charset="0"/>
              </a:rPr>
              <a:t>Vin (Voltage Input)</a:t>
            </a:r>
            <a:r>
              <a:rPr lang="vi-VN" b="0" i="0" dirty="0">
                <a:solidFill>
                  <a:srgbClr val="262626"/>
                </a:solidFill>
                <a:effectLst/>
                <a:latin typeface="Segoe UI" panose="020B0502040204020203" pitchFamily="34" charset="0"/>
              </a:rPr>
              <a:t>: để cấp nguồn ngoài cho Arduino UNO, bạn nối cực dương của nguồn với chân này và cực âm của nguồn với chân GND.</a:t>
            </a:r>
          </a:p>
          <a:p>
            <a:pPr algn="l">
              <a:buFont typeface="Arial" panose="020B0604020202020204" pitchFamily="34" charset="0"/>
              <a:buChar char="•"/>
            </a:pPr>
            <a:r>
              <a:rPr lang="vi-VN" b="1" i="0" dirty="0">
                <a:solidFill>
                  <a:srgbClr val="262626"/>
                </a:solidFill>
                <a:effectLst/>
                <a:latin typeface="Segoe UI" panose="020B0502040204020203" pitchFamily="34" charset="0"/>
              </a:rPr>
              <a:t>IOREF</a:t>
            </a:r>
            <a:r>
              <a:rPr lang="vi-VN" b="0" i="0" dirty="0">
                <a:solidFill>
                  <a:srgbClr val="262626"/>
                </a:solidFill>
                <a:effectLst/>
                <a:latin typeface="Segoe UI" panose="020B0502040204020203" pitchFamily="34" charset="0"/>
              </a:rPr>
              <a:t>: điện áp hoạt động của vi điều khiển trên Arduino UNO có thể được đo ở chân này. Và dĩ nhiên nó luôn là 5V. Mặc dù vậy bạn không được lấy nguồn 5V từ chân này để sử dụng bởi chức năng của nó không phải là cấp nguồn.</a:t>
            </a:r>
          </a:p>
          <a:p>
            <a:pPr algn="l">
              <a:buFont typeface="Arial" panose="020B0604020202020204" pitchFamily="34" charset="0"/>
              <a:buChar char="•"/>
            </a:pPr>
            <a:r>
              <a:rPr lang="vi-VN" b="1" i="0" dirty="0">
                <a:solidFill>
                  <a:srgbClr val="262626"/>
                </a:solidFill>
                <a:effectLst/>
                <a:latin typeface="Segoe UI" panose="020B0502040204020203" pitchFamily="34" charset="0"/>
              </a:rPr>
              <a:t>RESET</a:t>
            </a:r>
            <a:r>
              <a:rPr lang="vi-VN" b="0" i="0" dirty="0">
                <a:solidFill>
                  <a:srgbClr val="262626"/>
                </a:solidFill>
                <a:effectLst/>
                <a:latin typeface="Segoe UI" panose="020B0502040204020203" pitchFamily="34" charset="0"/>
              </a:rPr>
              <a:t>: việc nhấn nút Reset trên board để reset vi điều khiển tương đương với việc chân RESET được nối với GND qua 1 điện trở 10K</a:t>
            </a:r>
            <a:r>
              <a:rPr lang="el-GR" b="0" i="0" dirty="0">
                <a:solidFill>
                  <a:srgbClr val="262626"/>
                </a:solidFill>
                <a:effectLst/>
                <a:latin typeface="Segoe UI" panose="020B0502040204020203" pitchFamily="34" charset="0"/>
              </a:rPr>
              <a:t>Ω.</a:t>
            </a:r>
          </a:p>
          <a:p>
            <a:endParaRPr lang="vi-VN" dirty="0"/>
          </a:p>
          <a:p>
            <a:endParaRPr lang="vi-VN" dirty="0"/>
          </a:p>
        </p:txBody>
      </p:sp>
      <p:sp>
        <p:nvSpPr>
          <p:cNvPr id="4" name="Slide Number Placeholder 3"/>
          <p:cNvSpPr>
            <a:spLocks noGrp="1"/>
          </p:cNvSpPr>
          <p:nvPr>
            <p:ph type="sldNum" sz="quarter" idx="5"/>
          </p:nvPr>
        </p:nvSpPr>
        <p:spPr/>
        <p:txBody>
          <a:bodyPr/>
          <a:lstStyle/>
          <a:p>
            <a:fld id="{8798A466-4F2F-4A56-ADB1-449D7C98B8D6}" type="slidenum">
              <a:rPr lang="en-US" smtClean="0"/>
              <a:t>12</a:t>
            </a:fld>
            <a:endParaRPr lang="en-US"/>
          </a:p>
        </p:txBody>
      </p:sp>
    </p:spTree>
    <p:extLst>
      <p:ext uri="{BB962C8B-B14F-4D97-AF65-F5344CB8AC3E}">
        <p14:creationId xmlns:p14="http://schemas.microsoft.com/office/powerpoint/2010/main" val="205055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Để có thể giao tiếp với DHT11 theo chuẩn 1 chân vi xử lý thực hiện theo 2 bước: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B1. Gửi tin hiệu muốn đo (Start) tới DHT11, sau đó DHT11 xác nhận lại.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vi-VN" sz="1200" dirty="0">
                <a:effectLst/>
                <a:latin typeface="Times New Roman" panose="02020603050405020304" pitchFamily="18" charset="0"/>
                <a:ea typeface="Calibri" panose="020F0502020204030204" pitchFamily="34" charset="0"/>
              </a:rPr>
              <a:t>+ B2. Khi đã giao tiếp được với DHT11, Cảm biến sẽ gửi lại 5 byte dữ liệu và nhiệt </a:t>
            </a:r>
          </a:p>
          <a:p>
            <a:endParaRPr lang="vi-VN" sz="1200" dirty="0">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798A466-4F2F-4A56-ADB1-449D7C98B8D6}" type="slidenum">
              <a:rPr lang="en-US" smtClean="0"/>
              <a:t>13</a:t>
            </a:fld>
            <a:endParaRPr lang="en-US"/>
          </a:p>
        </p:txBody>
      </p:sp>
    </p:spTree>
    <p:extLst>
      <p:ext uri="{BB962C8B-B14F-4D97-AF65-F5344CB8AC3E}">
        <p14:creationId xmlns:p14="http://schemas.microsoft.com/office/powerpoint/2010/main" val="228914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err="1">
                <a:solidFill>
                  <a:srgbClr val="000000"/>
                </a:solidFill>
                <a:effectLst/>
                <a:latin typeface="open sans condensed bold"/>
              </a:rPr>
              <a:t>Cảm</a:t>
            </a:r>
            <a:r>
              <a:rPr lang="en-US" b="1" i="0" u="none" strike="noStrike" dirty="0">
                <a:solidFill>
                  <a:srgbClr val="000000"/>
                </a:solidFill>
                <a:effectLst/>
                <a:latin typeface="open sans condensed bold"/>
              </a:rPr>
              <a:t> </a:t>
            </a:r>
            <a:r>
              <a:rPr lang="en-US" b="1" i="0" u="none" strike="noStrike" dirty="0" err="1">
                <a:solidFill>
                  <a:srgbClr val="000000"/>
                </a:solidFill>
                <a:effectLst/>
                <a:latin typeface="open sans condensed bold"/>
              </a:rPr>
              <a:t>biên</a:t>
            </a:r>
            <a:r>
              <a:rPr lang="en-US" b="1" i="0" u="none" strike="noStrike" dirty="0">
                <a:solidFill>
                  <a:srgbClr val="000000"/>
                </a:solidFill>
                <a:effectLst/>
                <a:latin typeface="open sans condensed bold"/>
              </a:rPr>
              <a:t> </a:t>
            </a:r>
            <a:r>
              <a:rPr lang="en-US" b="1" i="0" u="none" strike="noStrike" dirty="0" err="1">
                <a:solidFill>
                  <a:srgbClr val="000000"/>
                </a:solidFill>
                <a:effectLst/>
                <a:latin typeface="open sans condensed bold"/>
              </a:rPr>
              <a:t>chuyển</a:t>
            </a:r>
            <a:r>
              <a:rPr lang="en-US" b="1" i="0" u="none" strike="noStrike" dirty="0">
                <a:solidFill>
                  <a:srgbClr val="000000"/>
                </a:solidFill>
                <a:effectLst/>
                <a:latin typeface="open sans condensed bold"/>
              </a:rPr>
              <a:t> </a:t>
            </a:r>
            <a:r>
              <a:rPr lang="en-US" b="1" i="0" u="none" strike="noStrike" dirty="0" err="1">
                <a:solidFill>
                  <a:srgbClr val="000000"/>
                </a:solidFill>
                <a:effectLst/>
                <a:latin typeface="open sans condensed bold"/>
              </a:rPr>
              <a:t>động</a:t>
            </a:r>
            <a:r>
              <a:rPr lang="en-US" b="1" i="0" u="none" strike="noStrike" dirty="0">
                <a:solidFill>
                  <a:srgbClr val="000000"/>
                </a:solidFill>
                <a:effectLst/>
                <a:latin typeface="open sans condensed bold"/>
              </a:rPr>
              <a:t> HC-SR501</a:t>
            </a:r>
          </a:p>
          <a:p>
            <a:r>
              <a:rPr lang="vi-VN" b="0" i="0" dirty="0">
                <a:solidFill>
                  <a:srgbClr val="000000"/>
                </a:solidFill>
                <a:effectLst/>
                <a:latin typeface="open sans condensed bold"/>
              </a:rPr>
              <a:t>Cảm biến chuyển động HC-SR501 là cảm biến có khả năng nhận biết được một vật di chuyển vào vùng mà cảm biến hoạt động. Module cảm biến có thể điều chỉnh được độ nhạy nhờ 2 biến trở là Sx biến trở điều chỉnh độ nhạy của cảm biến, Tx biến trở điều chỉnh thời gian đóng của cảm biến, giúp cho cảm biến hoạt động phù hợp với những yêu cầu của người dùng</a:t>
            </a:r>
            <a:endParaRPr lang="en-US" dirty="0"/>
          </a:p>
          <a:p>
            <a:endParaRPr lang="en-US" dirty="0"/>
          </a:p>
        </p:txBody>
      </p:sp>
      <p:sp>
        <p:nvSpPr>
          <p:cNvPr id="4" name="Slide Number Placeholder 3"/>
          <p:cNvSpPr>
            <a:spLocks noGrp="1"/>
          </p:cNvSpPr>
          <p:nvPr>
            <p:ph type="sldNum" sz="quarter" idx="5"/>
          </p:nvPr>
        </p:nvSpPr>
        <p:spPr/>
        <p:txBody>
          <a:bodyPr/>
          <a:lstStyle/>
          <a:p>
            <a:fld id="{8798A466-4F2F-4A56-ADB1-449D7C98B8D6}" type="slidenum">
              <a:rPr lang="en-US" smtClean="0"/>
              <a:t>14</a:t>
            </a:fld>
            <a:endParaRPr lang="en-US"/>
          </a:p>
        </p:txBody>
      </p:sp>
    </p:spTree>
    <p:extLst>
      <p:ext uri="{BB962C8B-B14F-4D97-AF65-F5344CB8AC3E}">
        <p14:creationId xmlns:p14="http://schemas.microsoft.com/office/powerpoint/2010/main" val="377598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mj-lt"/>
              <a:buAutoNum type="arabicPeriod"/>
            </a:pPr>
            <a:r>
              <a:rPr lang="vi-VN" b="0" i="0" dirty="0">
                <a:solidFill>
                  <a:srgbClr val="262626"/>
                </a:solidFill>
                <a:effectLst/>
                <a:latin typeface="Segoe UI" panose="020B0502040204020203" pitchFamily="34" charset="0"/>
              </a:rPr>
              <a:t>VSS: tương đương với GND - cực âm</a:t>
            </a:r>
          </a:p>
          <a:p>
            <a:pPr algn="just">
              <a:buFont typeface="+mj-lt"/>
              <a:buAutoNum type="arabicPeriod"/>
            </a:pPr>
            <a:r>
              <a:rPr lang="vi-VN" b="0" i="0" dirty="0">
                <a:solidFill>
                  <a:srgbClr val="262626"/>
                </a:solidFill>
                <a:effectLst/>
                <a:latin typeface="Segoe UI" panose="020B0502040204020203" pitchFamily="34" charset="0"/>
              </a:rPr>
              <a:t>VDD: tương đương với VCC - cực dương (5V)</a:t>
            </a:r>
          </a:p>
          <a:p>
            <a:pPr algn="just">
              <a:buFont typeface="+mj-lt"/>
              <a:buAutoNum type="arabicPeriod"/>
            </a:pPr>
            <a:r>
              <a:rPr lang="vi-VN" b="0" i="0" dirty="0">
                <a:solidFill>
                  <a:srgbClr val="262626"/>
                </a:solidFill>
                <a:effectLst/>
                <a:latin typeface="Segoe UI" panose="020B0502040204020203" pitchFamily="34" charset="0"/>
              </a:rPr>
              <a:t>Constrast Voltage (Vo): điều khiển độ sáng màn hình</a:t>
            </a:r>
          </a:p>
          <a:p>
            <a:pPr algn="just">
              <a:buFont typeface="+mj-lt"/>
              <a:buAutoNum type="arabicPeriod"/>
            </a:pPr>
            <a:r>
              <a:rPr lang="vi-VN" b="0" i="0" dirty="0">
                <a:solidFill>
                  <a:srgbClr val="262626"/>
                </a:solidFill>
                <a:effectLst/>
                <a:latin typeface="Segoe UI" panose="020B0502040204020203" pitchFamily="34" charset="0"/>
              </a:rPr>
              <a:t>Register Select (RS): điều khiển địa chỉ nào sẽ được ghi dữ liệu</a:t>
            </a:r>
          </a:p>
          <a:p>
            <a:pPr algn="just">
              <a:buFont typeface="+mj-lt"/>
              <a:buAutoNum type="arabicPeriod"/>
            </a:pPr>
            <a:r>
              <a:rPr lang="vi-VN" b="0" i="0" dirty="0">
                <a:solidFill>
                  <a:srgbClr val="262626"/>
                </a:solidFill>
                <a:effectLst/>
                <a:latin typeface="Segoe UI" panose="020B0502040204020203" pitchFamily="34" charset="0"/>
              </a:rPr>
              <a:t>Read/Write (RW): Bạn sẽ đọc (read mode) hay ghi (write mode) dữ liệu? Nó sẽ phụ thuộc vào bạn gửi giá trị gì vào.</a:t>
            </a:r>
          </a:p>
          <a:p>
            <a:pPr algn="just">
              <a:buFont typeface="+mj-lt"/>
              <a:buAutoNum type="arabicPeriod"/>
            </a:pPr>
            <a:r>
              <a:rPr lang="vi-VN" b="0" i="0" dirty="0">
                <a:solidFill>
                  <a:srgbClr val="262626"/>
                </a:solidFill>
                <a:effectLst/>
                <a:latin typeface="Segoe UI" panose="020B0502040204020203" pitchFamily="34" charset="0"/>
              </a:rPr>
              <a:t>Enable pin: Cho phép ghi vào LCD</a:t>
            </a:r>
          </a:p>
          <a:p>
            <a:pPr algn="just">
              <a:buFont typeface="+mj-lt"/>
              <a:buAutoNum type="arabicPeriod"/>
            </a:pPr>
            <a:r>
              <a:rPr lang="vi-VN" b="0" i="0" dirty="0">
                <a:solidFill>
                  <a:srgbClr val="262626"/>
                </a:solidFill>
                <a:effectLst/>
                <a:latin typeface="Segoe UI" panose="020B0502040204020203" pitchFamily="34" charset="0"/>
              </a:rPr>
              <a:t>D0 - D7: 8 chân dư liệu, mỗi chân sẽ có giá trị HIGH hoặc LOW nếu bạn đang ở chế độ đọc (read mode) và nó sẽ nhận giá trị HIGH hoặc LOW nếu đang ở chế độ ghi (write mode)</a:t>
            </a:r>
          </a:p>
          <a:p>
            <a:pPr algn="just">
              <a:buFont typeface="+mj-lt"/>
              <a:buAutoNum type="arabicPeriod"/>
            </a:pPr>
            <a:r>
              <a:rPr lang="vi-VN" b="0" i="0" dirty="0">
                <a:solidFill>
                  <a:srgbClr val="262626"/>
                </a:solidFill>
                <a:effectLst/>
                <a:latin typeface="Segoe UI" panose="020B0502040204020203" pitchFamily="34" charset="0"/>
              </a:rPr>
              <a:t>Backlight (Backlight Anode (+) và Backlight Cathode (-)): Tắt bật đèn màn hình LCD.</a:t>
            </a:r>
          </a:p>
          <a:p>
            <a:endParaRPr lang="en-US" dirty="0"/>
          </a:p>
        </p:txBody>
      </p:sp>
      <p:sp>
        <p:nvSpPr>
          <p:cNvPr id="4" name="Slide Number Placeholder 3"/>
          <p:cNvSpPr>
            <a:spLocks noGrp="1"/>
          </p:cNvSpPr>
          <p:nvPr>
            <p:ph type="sldNum" sz="quarter" idx="5"/>
          </p:nvPr>
        </p:nvSpPr>
        <p:spPr/>
        <p:txBody>
          <a:bodyPr/>
          <a:lstStyle/>
          <a:p>
            <a:fld id="{8798A466-4F2F-4A56-ADB1-449D7C98B8D6}" type="slidenum">
              <a:rPr lang="en-US" smtClean="0"/>
              <a:t>15</a:t>
            </a:fld>
            <a:endParaRPr lang="en-US"/>
          </a:p>
        </p:txBody>
      </p:sp>
    </p:spTree>
    <p:extLst>
      <p:ext uri="{BB962C8B-B14F-4D97-AF65-F5344CB8AC3E}">
        <p14:creationId xmlns:p14="http://schemas.microsoft.com/office/powerpoint/2010/main" val="3174195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sz="1200" b="0" i="0" dirty="0">
                <a:solidFill>
                  <a:srgbClr val="000000"/>
                </a:solidFill>
                <a:effectLst/>
                <a:latin typeface="+mj-lt"/>
              </a:rPr>
              <a:t>LCD có quá nhiều chân gây khó khăn trong quá trình kết nối và chiếm dụng nhiều chân của vi điều khiển để giải quyết vấn đề này, </a:t>
            </a:r>
          </a:p>
          <a:p>
            <a:pPr algn="l"/>
            <a:endParaRPr lang="vi-VN" b="0" i="0" dirty="0">
              <a:solidFill>
                <a:srgbClr val="000000"/>
              </a:solidFill>
              <a:effectLst/>
              <a:latin typeface="open sans condensed bold"/>
            </a:endParaRPr>
          </a:p>
          <a:p>
            <a:endParaRPr lang="en-US" dirty="0"/>
          </a:p>
        </p:txBody>
      </p:sp>
      <p:sp>
        <p:nvSpPr>
          <p:cNvPr id="4" name="Slide Number Placeholder 3"/>
          <p:cNvSpPr>
            <a:spLocks noGrp="1"/>
          </p:cNvSpPr>
          <p:nvPr>
            <p:ph type="sldNum" sz="quarter" idx="5"/>
          </p:nvPr>
        </p:nvSpPr>
        <p:spPr/>
        <p:txBody>
          <a:bodyPr/>
          <a:lstStyle/>
          <a:p>
            <a:fld id="{8798A466-4F2F-4A56-ADB1-449D7C98B8D6}" type="slidenum">
              <a:rPr lang="en-US" smtClean="0"/>
              <a:t>16</a:t>
            </a:fld>
            <a:endParaRPr lang="en-US"/>
          </a:p>
        </p:txBody>
      </p:sp>
    </p:spTree>
    <p:extLst>
      <p:ext uri="{BB962C8B-B14F-4D97-AF65-F5344CB8AC3E}">
        <p14:creationId xmlns:p14="http://schemas.microsoft.com/office/powerpoint/2010/main" val="92068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vi-VN" b="0" i="0" dirty="0">
              <a:solidFill>
                <a:srgbClr val="000000"/>
              </a:solidFill>
              <a:effectLst/>
              <a:latin typeface="open sans condensed bold"/>
            </a:endParaRPr>
          </a:p>
          <a:p>
            <a:pPr algn="l">
              <a:buFont typeface="Arial" panose="020B0604020202020204" pitchFamily="34" charset="0"/>
              <a:buChar char="•"/>
            </a:pPr>
            <a:endParaRPr lang="vi-VN" b="0" i="0" dirty="0">
              <a:solidFill>
                <a:srgbClr val="000000"/>
              </a:solidFill>
              <a:effectLst/>
              <a:latin typeface="open sans condensed bold"/>
            </a:endParaRPr>
          </a:p>
          <a:p>
            <a:pPr algn="l">
              <a:buFont typeface="Arial" panose="020B0604020202020204" pitchFamily="34" charset="0"/>
              <a:buChar char="•"/>
            </a:pPr>
            <a:endParaRPr lang="vi-VN" b="0" i="0" dirty="0">
              <a:solidFill>
                <a:srgbClr val="000000"/>
              </a:solidFill>
              <a:effectLst/>
              <a:latin typeface="open sans condensed bold"/>
            </a:endParaRPr>
          </a:p>
          <a:p>
            <a:endParaRPr lang="en-US" dirty="0"/>
          </a:p>
        </p:txBody>
      </p:sp>
      <p:sp>
        <p:nvSpPr>
          <p:cNvPr id="4" name="Slide Number Placeholder 3"/>
          <p:cNvSpPr>
            <a:spLocks noGrp="1"/>
          </p:cNvSpPr>
          <p:nvPr>
            <p:ph type="sldNum" sz="quarter" idx="5"/>
          </p:nvPr>
        </p:nvSpPr>
        <p:spPr/>
        <p:txBody>
          <a:bodyPr/>
          <a:lstStyle/>
          <a:p>
            <a:fld id="{8798A466-4F2F-4A56-ADB1-449D7C98B8D6}" type="slidenum">
              <a:rPr lang="en-US" smtClean="0"/>
              <a:t>17</a:t>
            </a:fld>
            <a:endParaRPr lang="en-US"/>
          </a:p>
        </p:txBody>
      </p:sp>
    </p:spTree>
    <p:extLst>
      <p:ext uri="{BB962C8B-B14F-4D97-AF65-F5344CB8AC3E}">
        <p14:creationId xmlns:p14="http://schemas.microsoft.com/office/powerpoint/2010/main" val="2706724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vi-VN" b="0" i="0" dirty="0">
                <a:solidFill>
                  <a:srgbClr val="660066"/>
                </a:solidFill>
                <a:effectLst/>
                <a:latin typeface="Courier New" panose="02070309020205020404" pitchFamily="49" charset="0"/>
              </a:rPr>
              <a:t>LiquidCrystal_I2C</a:t>
            </a:r>
            <a:r>
              <a:rPr lang="vi-VN" b="0" i="0" dirty="0">
                <a:solidFill>
                  <a:srgbClr val="000000"/>
                </a:solidFill>
                <a:effectLst/>
                <a:latin typeface="Courier New" panose="02070309020205020404" pitchFamily="49" charset="0"/>
              </a:rPr>
              <a:t> lcd</a:t>
            </a:r>
            <a:r>
              <a:rPr lang="vi-VN" b="0" i="0" dirty="0">
                <a:solidFill>
                  <a:srgbClr val="666600"/>
                </a:solidFill>
                <a:effectLst/>
                <a:latin typeface="Courier New" panose="02070309020205020404" pitchFamily="49" charset="0"/>
              </a:rPr>
              <a:t>(</a:t>
            </a:r>
            <a:r>
              <a:rPr lang="vi-VN" b="0" i="0" dirty="0">
                <a:solidFill>
                  <a:srgbClr val="006666"/>
                </a:solidFill>
                <a:effectLst/>
                <a:latin typeface="Courier New" panose="02070309020205020404" pitchFamily="49" charset="0"/>
              </a:rPr>
              <a:t>0x27</a:t>
            </a:r>
            <a:r>
              <a:rPr lang="vi-VN" b="0" i="0" dirty="0">
                <a:solidFill>
                  <a:srgbClr val="666600"/>
                </a:solidFill>
                <a:effectLst/>
                <a:latin typeface="Courier New" panose="02070309020205020404" pitchFamily="49" charset="0"/>
              </a:rPr>
              <a:t>,</a:t>
            </a:r>
            <a:r>
              <a:rPr lang="vi-VN" b="0" i="0" dirty="0">
                <a:solidFill>
                  <a:srgbClr val="006666"/>
                </a:solidFill>
                <a:effectLst/>
                <a:latin typeface="Courier New" panose="02070309020205020404" pitchFamily="49" charset="0"/>
              </a:rPr>
              <a:t>16</a:t>
            </a:r>
            <a:r>
              <a:rPr lang="vi-VN" b="0" i="0" dirty="0">
                <a:solidFill>
                  <a:srgbClr val="666600"/>
                </a:solidFill>
                <a:effectLst/>
                <a:latin typeface="Courier New" panose="02070309020205020404" pitchFamily="49" charset="0"/>
              </a:rPr>
              <a:t>,</a:t>
            </a:r>
            <a:r>
              <a:rPr lang="vi-VN" b="0" i="0" dirty="0">
                <a:solidFill>
                  <a:srgbClr val="006666"/>
                </a:solidFill>
                <a:effectLst/>
                <a:latin typeface="Courier New" panose="02070309020205020404" pitchFamily="49" charset="0"/>
              </a:rPr>
              <a:t>2</a:t>
            </a:r>
            <a:r>
              <a:rPr lang="vi-VN" b="0" i="0" dirty="0">
                <a:solidFill>
                  <a:srgbClr val="666600"/>
                </a:solidFill>
                <a:effectLst/>
                <a:latin typeface="Courier New" panose="02070309020205020404" pitchFamily="49" charset="0"/>
              </a:rPr>
              <a:t>);</a:t>
            </a:r>
            <a:endParaRPr lang="vi-VN" b="0" i="0" dirty="0">
              <a:solidFill>
                <a:srgbClr val="262626"/>
              </a:solidFill>
              <a:effectLst/>
              <a:latin typeface="Courier New" panose="02070309020205020404" pitchFamily="49" charset="0"/>
            </a:endParaRPr>
          </a:p>
          <a:p>
            <a:pPr algn="l">
              <a:buFont typeface="+mj-lt"/>
              <a:buAutoNum type="arabicPeriod"/>
            </a:pPr>
            <a:r>
              <a:rPr lang="vi-VN" b="0" i="0" dirty="0">
                <a:solidFill>
                  <a:srgbClr val="880000"/>
                </a:solidFill>
                <a:effectLst/>
                <a:latin typeface="Courier New" panose="02070309020205020404" pitchFamily="49" charset="0"/>
              </a:rPr>
              <a:t>//0x27 là địa chỉ màn hình trong bus I2C. </a:t>
            </a:r>
            <a:endParaRPr lang="vi-VN" b="0" i="0" dirty="0">
              <a:solidFill>
                <a:srgbClr val="262626"/>
              </a:solidFill>
              <a:effectLst/>
              <a:latin typeface="Courier New" panose="02070309020205020404" pitchFamily="49" charset="0"/>
            </a:endParaRPr>
          </a:p>
          <a:p>
            <a:pPr algn="l">
              <a:buFont typeface="+mj-lt"/>
              <a:buAutoNum type="arabicPeriod"/>
            </a:pPr>
            <a:r>
              <a:rPr lang="vi-VN" b="0" i="0" dirty="0">
                <a:solidFill>
                  <a:srgbClr val="880000"/>
                </a:solidFill>
                <a:effectLst/>
                <a:latin typeface="Courier New" panose="02070309020205020404" pitchFamily="49" charset="0"/>
              </a:rPr>
              <a:t>//16 là số cột của màn hình (nếu dùng loại màn hình 20x4) thì thay bằng 20</a:t>
            </a:r>
            <a:endParaRPr lang="vi-VN" b="0" i="0" dirty="0">
              <a:solidFill>
                <a:srgbClr val="262626"/>
              </a:solidFill>
              <a:effectLst/>
              <a:latin typeface="Courier New" panose="02070309020205020404" pitchFamily="49" charset="0"/>
            </a:endParaRPr>
          </a:p>
          <a:p>
            <a:pPr algn="l">
              <a:buFont typeface="+mj-lt"/>
              <a:buAutoNum type="arabicPeriod"/>
            </a:pPr>
            <a:r>
              <a:rPr lang="vi-VN" b="0" i="0" dirty="0">
                <a:solidFill>
                  <a:srgbClr val="880000"/>
                </a:solidFill>
                <a:effectLst/>
                <a:latin typeface="Courier New" panose="02070309020205020404" pitchFamily="49" charset="0"/>
              </a:rPr>
              <a:t>//2 là số dòng của màn hình (nếu dùng loại màn hình 20x4) thì thay bằng 4</a:t>
            </a:r>
            <a:endParaRPr lang="vi-VN" b="0" i="0" dirty="0">
              <a:solidFill>
                <a:srgbClr val="262626"/>
              </a:solidFill>
              <a:effectLst/>
              <a:latin typeface="Courier New" panose="02070309020205020404" pitchFamily="49" charset="0"/>
            </a:endParaRPr>
          </a:p>
          <a:p>
            <a:endParaRPr lang="vi-VN" dirty="0"/>
          </a:p>
          <a:p>
            <a:r>
              <a:rPr lang="vi-VN" dirty="0"/>
              <a:t>pinMode: </a:t>
            </a:r>
            <a:r>
              <a:rPr lang="vi-VN" b="0" i="0" dirty="0">
                <a:solidFill>
                  <a:srgbClr val="000000"/>
                </a:solidFill>
                <a:effectLst/>
                <a:latin typeface="Arial" panose="020B0604020202020204" pitchFamily="34" charset="0"/>
              </a:rPr>
              <a:t>Cấu hình 1 pin quy định hoạt động như là một đầu vào (INPUT) hoặc đầu ra (OUTPUT)</a:t>
            </a:r>
          </a:p>
          <a:p>
            <a:r>
              <a:rPr lang="en-US" dirty="0" err="1">
                <a:effectLst/>
              </a:rPr>
              <a:t>lcd.init</a:t>
            </a:r>
            <a:r>
              <a:rPr lang="en-US" dirty="0">
                <a:effectLst/>
              </a:rPr>
              <a:t>()</a:t>
            </a:r>
            <a:r>
              <a:rPr lang="vi-VN" dirty="0">
                <a:effectLst/>
              </a:rPr>
              <a:t> :</a:t>
            </a:r>
            <a:r>
              <a:rPr lang="en-US" b="0" i="0" dirty="0" err="1">
                <a:solidFill>
                  <a:srgbClr val="63636A"/>
                </a:solidFill>
                <a:effectLst/>
                <a:latin typeface="Arial" panose="020B0604020202020204" pitchFamily="34" charset="0"/>
              </a:rPr>
              <a:t>Khởi</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động</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màn</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hình</a:t>
            </a:r>
            <a:r>
              <a:rPr lang="en-US" b="0" i="0" dirty="0">
                <a:solidFill>
                  <a:srgbClr val="63636A"/>
                </a:solidFill>
                <a:effectLst/>
                <a:latin typeface="Arial" panose="020B0604020202020204" pitchFamily="34" charset="0"/>
              </a:rPr>
              <a:t> LCD, </a:t>
            </a:r>
            <a:r>
              <a:rPr lang="en-US" b="0" i="0" dirty="0" err="1">
                <a:solidFill>
                  <a:srgbClr val="63636A"/>
                </a:solidFill>
                <a:effectLst/>
                <a:latin typeface="Arial" panose="020B0604020202020204" pitchFamily="34" charset="0"/>
              </a:rPr>
              <a:t>bắt</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đầu</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cho</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phép</a:t>
            </a:r>
            <a:r>
              <a:rPr lang="en-US" b="0" i="0" dirty="0">
                <a:solidFill>
                  <a:srgbClr val="63636A"/>
                </a:solidFill>
                <a:effectLst/>
                <a:latin typeface="Arial" panose="020B0604020202020204" pitchFamily="34" charset="0"/>
              </a:rPr>
              <a:t> Arduino </a:t>
            </a:r>
            <a:r>
              <a:rPr lang="en-US" b="0" i="0" dirty="0" err="1">
                <a:solidFill>
                  <a:srgbClr val="63636A"/>
                </a:solidFill>
                <a:effectLst/>
                <a:latin typeface="Arial" panose="020B0604020202020204" pitchFamily="34" charset="0"/>
              </a:rPr>
              <a:t>sử</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dụng</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màn</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hình</a:t>
            </a:r>
            <a:r>
              <a:rPr lang="en-US" b="0" i="0" dirty="0">
                <a:solidFill>
                  <a:srgbClr val="63636A"/>
                </a:solidFill>
                <a:effectLst/>
                <a:latin typeface="Arial" panose="020B0604020202020204" pitchFamily="34" charset="0"/>
              </a:rPr>
              <a:t>.</a:t>
            </a:r>
            <a:endParaRPr lang="vi-VN" b="0" i="0" dirty="0">
              <a:solidFill>
                <a:srgbClr val="63636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lcd.backlight</a:t>
            </a:r>
            <a:r>
              <a:rPr lang="en-US" dirty="0">
                <a:effectLst/>
              </a:rPr>
              <a:t>()</a:t>
            </a:r>
            <a:r>
              <a:rPr lang="vi-VN" dirty="0">
                <a:effectLst/>
              </a:rPr>
              <a:t> </a:t>
            </a:r>
            <a:r>
              <a:rPr lang="en-US" b="0" i="0" dirty="0" err="1">
                <a:solidFill>
                  <a:srgbClr val="63636A"/>
                </a:solidFill>
                <a:effectLst/>
                <a:latin typeface="Arial" panose="020B0604020202020204" pitchFamily="34" charset="0"/>
              </a:rPr>
              <a:t>Bật</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đèn</a:t>
            </a:r>
            <a:r>
              <a:rPr lang="en-US" b="0" i="0" dirty="0">
                <a:solidFill>
                  <a:srgbClr val="63636A"/>
                </a:solidFill>
                <a:effectLst/>
                <a:latin typeface="Arial" panose="020B0604020202020204" pitchFamily="34" charset="0"/>
              </a:rPr>
              <a:t> </a:t>
            </a:r>
            <a:r>
              <a:rPr lang="en-US" b="0" i="0" dirty="0" err="1">
                <a:solidFill>
                  <a:srgbClr val="63636A"/>
                </a:solidFill>
                <a:effectLst/>
                <a:latin typeface="Arial" panose="020B0604020202020204" pitchFamily="34" charset="0"/>
              </a:rPr>
              <a:t>nền</a:t>
            </a:r>
            <a:r>
              <a:rPr lang="en-US" b="0" i="0" dirty="0">
                <a:solidFill>
                  <a:srgbClr val="63636A"/>
                </a:solidFill>
                <a:effectLst/>
                <a:latin typeface="Arial" panose="020B0604020202020204" pitchFamily="34" charset="0"/>
              </a:rPr>
              <a:t> LCD 16x2.</a:t>
            </a:r>
          </a:p>
          <a:p>
            <a:pPr algn="l"/>
            <a:r>
              <a:rPr lang="vi-VN" dirty="0">
                <a:effectLst/>
              </a:rPr>
              <a:t>lcd.setCursor(5,0);</a:t>
            </a:r>
            <a:r>
              <a:rPr lang="vi-VN" dirty="0"/>
              <a:t> </a:t>
            </a:r>
            <a:r>
              <a:rPr lang="vi-VN" b="0" i="0" dirty="0">
                <a:solidFill>
                  <a:srgbClr val="63636A"/>
                </a:solidFill>
                <a:effectLst/>
                <a:latin typeface="Arial" panose="020B0604020202020204" pitchFamily="34" charset="0"/>
              </a:rPr>
              <a:t>Đưa con trỏ tới hàng 1, cột 6.</a:t>
            </a:r>
          </a:p>
          <a:p>
            <a:pPr algn="l"/>
            <a:r>
              <a:rPr lang="vi-VN" b="0" i="0" dirty="0">
                <a:solidFill>
                  <a:srgbClr val="63636A"/>
                </a:solidFill>
                <a:effectLst/>
                <a:latin typeface="Arial" panose="020B0604020202020204" pitchFamily="34" charset="0"/>
              </a:rPr>
              <a:t>Lưu ý: giá trị hàng và cột bắt đầu từ số 0 có nghĩa 0 là hàng(cột) 1.</a:t>
            </a:r>
          </a:p>
          <a:p>
            <a:pPr algn="l"/>
            <a:r>
              <a:rPr lang="vi-VN" b="0" i="0" dirty="0">
                <a:solidFill>
                  <a:srgbClr val="63636A"/>
                </a:solidFill>
                <a:effectLst/>
                <a:latin typeface="Arial" panose="020B0604020202020204" pitchFamily="34" charset="0"/>
              </a:rPr>
              <a:t>Serial.begin(9600) </a:t>
            </a:r>
            <a:r>
              <a:rPr lang="vi-VN" b="0" i="0" dirty="0">
                <a:solidFill>
                  <a:srgbClr val="212529"/>
                </a:solidFill>
                <a:effectLst/>
                <a:latin typeface="-apple-system"/>
              </a:rPr>
              <a:t>Serial.begin được sử dụng để đặt tốc độ giao tiếp, tính bằng bit trên giây với arduino</a:t>
            </a:r>
            <a:endParaRPr lang="vi-VN" b="0" i="0" dirty="0">
              <a:solidFill>
                <a:srgbClr val="63636A"/>
              </a:solidFill>
              <a:effectLst/>
              <a:latin typeface="Arial" panose="020B0604020202020204" pitchFamily="34" charset="0"/>
            </a:endParaRPr>
          </a:p>
          <a:p>
            <a:pPr algn="l"/>
            <a:r>
              <a:rPr lang="vi-VN" b="1" i="0" dirty="0">
                <a:solidFill>
                  <a:srgbClr val="000000"/>
                </a:solidFill>
                <a:effectLst/>
                <a:latin typeface="Arial" panose="020B0604020202020204" pitchFamily="34" charset="0"/>
              </a:rPr>
              <a:t>Serial</a:t>
            </a:r>
            <a:r>
              <a:rPr lang="vi-VN" b="0" i="0" dirty="0">
                <a:solidFill>
                  <a:srgbClr val="000000"/>
                </a:solidFill>
                <a:effectLst/>
                <a:latin typeface="Arial" panose="020B0604020202020204" pitchFamily="34" charset="0"/>
              </a:rPr>
              <a:t> (hay còn được gọi là UART hoặc USART). Giao tiếp Serial được thực hiện qua 2 cổng digital 0 (RX) và 1 (TX) hoặc qua cổng USB tới máy tính.</a:t>
            </a:r>
            <a:endParaRPr lang="vi-VN" b="0" i="0" dirty="0">
              <a:solidFill>
                <a:srgbClr val="63636A"/>
              </a:solidFill>
              <a:effectLst/>
              <a:latin typeface="Arial" panose="020B0604020202020204" pitchFamily="34" charset="0"/>
            </a:endParaRPr>
          </a:p>
          <a:p>
            <a:endParaRPr lang="vi-VN" dirty="0"/>
          </a:p>
          <a:p>
            <a:r>
              <a:rPr lang="en-US" dirty="0" err="1"/>
              <a:t>digitalWrite</a:t>
            </a:r>
            <a:r>
              <a:rPr lang="en-US" dirty="0"/>
              <a:t>(</a:t>
            </a:r>
            <a:r>
              <a:rPr lang="en-US" dirty="0" err="1"/>
              <a:t>pin,value</a:t>
            </a:r>
            <a:r>
              <a:rPr lang="en-US" dirty="0"/>
              <a:t>)</a:t>
            </a:r>
            <a:r>
              <a:rPr lang="vi-VN" dirty="0"/>
              <a:t>: </a:t>
            </a:r>
            <a:r>
              <a:rPr lang="en-US" b="0" i="0" dirty="0" err="1">
                <a:solidFill>
                  <a:srgbClr val="000000"/>
                </a:solidFill>
                <a:effectLst/>
                <a:latin typeface="Arial" panose="020B0604020202020204" pitchFamily="34" charset="0"/>
              </a:rPr>
              <a:t>Xuất</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tín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hiệu</a:t>
            </a:r>
            <a:r>
              <a:rPr lang="en-US" b="0" i="0" dirty="0">
                <a:solidFill>
                  <a:srgbClr val="000000"/>
                </a:solidFill>
                <a:effectLst/>
                <a:latin typeface="Arial" panose="020B0604020202020204" pitchFamily="34" charset="0"/>
              </a:rPr>
              <a:t> ra </a:t>
            </a:r>
            <a:r>
              <a:rPr lang="en-US" b="0" i="0" dirty="0" err="1">
                <a:solidFill>
                  <a:srgbClr val="000000"/>
                </a:solidFill>
                <a:effectLst/>
                <a:latin typeface="Arial" panose="020B0604020202020204" pitchFamily="34" charset="0"/>
              </a:rPr>
              <a:t>các</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chân</a:t>
            </a:r>
            <a:r>
              <a:rPr lang="en-US" b="0" i="0" dirty="0">
                <a:solidFill>
                  <a:srgbClr val="000000"/>
                </a:solidFill>
                <a:effectLst/>
                <a:latin typeface="Arial" panose="020B0604020202020204" pitchFamily="34" charset="0"/>
              </a:rPr>
              <a:t> digital, </a:t>
            </a:r>
            <a:r>
              <a:rPr lang="en-US" b="0" i="0" dirty="0" err="1">
                <a:solidFill>
                  <a:srgbClr val="000000"/>
                </a:solidFill>
                <a:effectLst/>
                <a:latin typeface="Arial" panose="020B0604020202020204" pitchFamily="34" charset="0"/>
              </a:rPr>
              <a:t>có</a:t>
            </a:r>
            <a:r>
              <a:rPr lang="en-US" b="0" i="0" dirty="0">
                <a:solidFill>
                  <a:srgbClr val="000000"/>
                </a:solidFill>
                <a:effectLst/>
                <a:latin typeface="Arial" panose="020B0604020202020204" pitchFamily="34" charset="0"/>
              </a:rPr>
              <a:t> 2 </a:t>
            </a:r>
            <a:r>
              <a:rPr lang="en-US" b="0" i="0" dirty="0" err="1">
                <a:solidFill>
                  <a:srgbClr val="000000"/>
                </a:solidFill>
                <a:effectLst/>
                <a:latin typeface="Arial" panose="020B0604020202020204" pitchFamily="34" charset="0"/>
              </a:rPr>
              <a:t>giá</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trị</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là</a:t>
            </a:r>
            <a:r>
              <a:rPr lang="vi-VN" b="0" i="0" dirty="0">
                <a:solidFill>
                  <a:srgbClr val="000000"/>
                </a:solidFill>
                <a:effectLst/>
                <a:latin typeface="Arial" panose="020B0604020202020204" pitchFamily="34" charset="0"/>
              </a:rPr>
              <a:t> cao thap</a:t>
            </a:r>
          </a:p>
          <a:p>
            <a:r>
              <a:rPr lang="vi-VN" b="0" i="0" dirty="0">
                <a:solidFill>
                  <a:srgbClr val="000000"/>
                </a:solidFill>
                <a:effectLst/>
                <a:latin typeface="courier new" panose="02070309020205020404" pitchFamily="49" charset="0"/>
              </a:rPr>
              <a:t>delay</a:t>
            </a:r>
            <a:r>
              <a:rPr lang="vi-VN" b="0" i="0" dirty="0">
                <a:solidFill>
                  <a:srgbClr val="000000"/>
                </a:solidFill>
                <a:effectLst/>
                <a:latin typeface="Arial" panose="020B0604020202020204" pitchFamily="34" charset="0"/>
              </a:rPr>
              <a:t> có nhiệm vụ dừng chương trình trong thời gian mili giây. Và cữ mỗi 1000 mili giây = 1 giây</a:t>
            </a:r>
            <a:r>
              <a:rPr lang="vi-VN" b="0" i="0" u="none" strike="noStrike" dirty="0">
                <a:solidFill>
                  <a:srgbClr val="2086BF"/>
                </a:solidFill>
                <a:effectLst/>
                <a:latin typeface="Arial" panose="020B0604020202020204" pitchFamily="34" charset="0"/>
                <a:hlinkClick r:id="rId3"/>
              </a:rPr>
              <a:t>.</a:t>
            </a:r>
            <a:endParaRPr lang="vi-VN" dirty="0"/>
          </a:p>
        </p:txBody>
      </p:sp>
      <p:sp>
        <p:nvSpPr>
          <p:cNvPr id="4" name="Slide Number Placeholder 3"/>
          <p:cNvSpPr>
            <a:spLocks noGrp="1"/>
          </p:cNvSpPr>
          <p:nvPr>
            <p:ph type="sldNum" sz="quarter" idx="5"/>
          </p:nvPr>
        </p:nvSpPr>
        <p:spPr/>
        <p:txBody>
          <a:bodyPr/>
          <a:lstStyle/>
          <a:p>
            <a:fld id="{8798A466-4F2F-4A56-ADB1-449D7C98B8D6}" type="slidenum">
              <a:rPr lang="en-US" smtClean="0"/>
              <a:t>19</a:t>
            </a:fld>
            <a:endParaRPr lang="en-US"/>
          </a:p>
        </p:txBody>
      </p:sp>
    </p:spTree>
    <p:extLst>
      <p:ext uri="{BB962C8B-B14F-4D97-AF65-F5344CB8AC3E}">
        <p14:creationId xmlns:p14="http://schemas.microsoft.com/office/powerpoint/2010/main" val="3274409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BE8D5-EACC-475F-B772-4C6E30ECC271}"/>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5" name="Footer Placeholder 4">
            <a:extLst>
              <a:ext uri="{FF2B5EF4-FFF2-40B4-BE49-F238E27FC236}">
                <a16:creationId xmlns:a16="http://schemas.microsoft.com/office/drawing/2014/main"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31466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F3758-74C8-452E-83A6-2CC57BC5F423}"/>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5" name="Footer Placeholder 4">
            <a:extLst>
              <a:ext uri="{FF2B5EF4-FFF2-40B4-BE49-F238E27FC236}">
                <a16:creationId xmlns:a16="http://schemas.microsoft.com/office/drawing/2014/main"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46818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37CC0-663F-45FD-AF01-CB2762545C84}"/>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5" name="Footer Placeholder 4">
            <a:extLst>
              <a:ext uri="{FF2B5EF4-FFF2-40B4-BE49-F238E27FC236}">
                <a16:creationId xmlns:a16="http://schemas.microsoft.com/office/drawing/2014/main"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11702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7351A-05B1-4209-ABD5-8A3B58E66BEF}"/>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5" name="Footer Placeholder 4">
            <a:extLst>
              <a:ext uri="{FF2B5EF4-FFF2-40B4-BE49-F238E27FC236}">
                <a16:creationId xmlns:a16="http://schemas.microsoft.com/office/drawing/2014/main"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82541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6464CF-570F-4361-9C22-BC3CA88D148C}"/>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5" name="Footer Placeholder 4">
            <a:extLst>
              <a:ext uri="{FF2B5EF4-FFF2-40B4-BE49-F238E27FC236}">
                <a16:creationId xmlns:a16="http://schemas.microsoft.com/office/drawing/2014/main"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14061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73B90-884B-4A9F-A8FA-7F1E17F9DBD1}"/>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6" name="Footer Placeholder 5">
            <a:extLst>
              <a:ext uri="{FF2B5EF4-FFF2-40B4-BE49-F238E27FC236}">
                <a16:creationId xmlns:a16="http://schemas.microsoft.com/office/drawing/2014/main"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31942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9B471D-3ADB-4293-9A4B-67CF34A75DFE}"/>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8" name="Footer Placeholder 7">
            <a:extLst>
              <a:ext uri="{FF2B5EF4-FFF2-40B4-BE49-F238E27FC236}">
                <a16:creationId xmlns:a16="http://schemas.microsoft.com/office/drawing/2014/main"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7940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01745-3FA6-4569-A489-EF0EA162A557}"/>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4" name="Footer Placeholder 3">
            <a:extLst>
              <a:ext uri="{FF2B5EF4-FFF2-40B4-BE49-F238E27FC236}">
                <a16:creationId xmlns:a16="http://schemas.microsoft.com/office/drawing/2014/main"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57584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9FDDA1-6ACB-4F4D-B161-8B6F5641054C}"/>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3" name="Footer Placeholder 2">
            <a:extLst>
              <a:ext uri="{FF2B5EF4-FFF2-40B4-BE49-F238E27FC236}">
                <a16:creationId xmlns:a16="http://schemas.microsoft.com/office/drawing/2014/main"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93627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B378-A528-4D34-A3DA-9AAD4037616B}"/>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6" name="Footer Placeholder 5">
            <a:extLst>
              <a:ext uri="{FF2B5EF4-FFF2-40B4-BE49-F238E27FC236}">
                <a16:creationId xmlns:a16="http://schemas.microsoft.com/office/drawing/2014/main"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778826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51B13-BF22-4142-BD28-F2F7C6142ECF}"/>
              </a:ext>
            </a:extLst>
          </p:cNvPr>
          <p:cNvSpPr>
            <a:spLocks noGrp="1"/>
          </p:cNvSpPr>
          <p:nvPr>
            <p:ph type="dt" sz="half" idx="10"/>
          </p:nvPr>
        </p:nvSpPr>
        <p:spPr/>
        <p:txBody>
          <a:bodyPr/>
          <a:lstStyle/>
          <a:p>
            <a:fld id="{084A6D4B-7653-4E0B-8F57-D38CF83377BB}" type="datetimeFigureOut">
              <a:rPr lang="en-US" smtClean="0"/>
              <a:t>9/12/2020</a:t>
            </a:fld>
            <a:endParaRPr lang="en-US"/>
          </a:p>
        </p:txBody>
      </p:sp>
      <p:sp>
        <p:nvSpPr>
          <p:cNvPr id="6" name="Footer Placeholder 5">
            <a:extLst>
              <a:ext uri="{FF2B5EF4-FFF2-40B4-BE49-F238E27FC236}">
                <a16:creationId xmlns:a16="http://schemas.microsoft.com/office/drawing/2014/main"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99707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084A6D4B-7653-4E0B-8F57-D38CF83377BB}" type="datetimeFigureOut">
              <a:rPr lang="en-US" smtClean="0"/>
              <a:t>9/12/2020</a:t>
            </a:fld>
            <a:endParaRPr lang="en-US"/>
          </a:p>
        </p:txBody>
      </p:sp>
      <p:sp>
        <p:nvSpPr>
          <p:cNvPr id="5" name="Footer Placeholder 4">
            <a:extLst>
              <a:ext uri="{FF2B5EF4-FFF2-40B4-BE49-F238E27FC236}">
                <a16:creationId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t>‹#›</a:t>
            </a:fld>
            <a:endParaRPr lang="en-US"/>
          </a:p>
        </p:txBody>
      </p:sp>
    </p:spTree>
    <p:extLst>
      <p:ext uri="{BB962C8B-B14F-4D97-AF65-F5344CB8AC3E}">
        <p14:creationId xmlns:p14="http://schemas.microsoft.com/office/powerpoint/2010/main"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5102323" y="1824636"/>
            <a:ext cx="2821452" cy="628377"/>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spcBef>
                <a:spcPts val="100"/>
              </a:spcBef>
            </a:pPr>
            <a:r>
              <a:rPr lang="vi-VN" sz="4000" b="1">
                <a:solidFill>
                  <a:schemeClr val="accent5">
                    <a:lumMod val="50000"/>
                  </a:schemeClr>
                </a:solidFill>
                <a:effectLst>
                  <a:outerShdw blurRad="38100" dist="38100" dir="2700000" algn="tl">
                    <a:srgbClr val="000000">
                      <a:alpha val="43137"/>
                    </a:srgbClr>
                  </a:outerShdw>
                </a:effectLst>
                <a:latin typeface="+mj-lt"/>
              </a:rPr>
              <a:t>ĐỒ ÁN 3</a:t>
            </a:r>
            <a:endParaRPr lang="vi-VN" sz="4000" b="1" dirty="0">
              <a:solidFill>
                <a:schemeClr val="accent5">
                  <a:lumMod val="50000"/>
                </a:schemeClr>
              </a:solidFill>
              <a:effectLst>
                <a:outerShdw blurRad="38100" dist="38100" dir="2700000" algn="tl">
                  <a:srgbClr val="000000">
                    <a:alpha val="43137"/>
                  </a:srgbClr>
                </a:outerShdw>
              </a:effectLst>
              <a:latin typeface="+mj-lt"/>
            </a:endParaRPr>
          </a:p>
        </p:txBody>
      </p:sp>
      <p:sp>
        <p:nvSpPr>
          <p:cNvPr id="5" name="Rectangle 4">
            <a:extLst>
              <a:ext uri="{FF2B5EF4-FFF2-40B4-BE49-F238E27FC236}">
                <a16:creationId xmlns:a16="http://schemas.microsoft.com/office/drawing/2014/main" id="{0729230E-BDA2-4304-A1E1-7C8A04119E44}"/>
              </a:ext>
            </a:extLst>
          </p:cNvPr>
          <p:cNvSpPr/>
          <p:nvPr/>
        </p:nvSpPr>
        <p:spPr>
          <a:xfrm>
            <a:off x="3509154" y="4956127"/>
            <a:ext cx="5173692" cy="1537409"/>
          </a:xfrm>
          <a:prstGeom prst="rect">
            <a:avLst/>
          </a:prstGeom>
          <a:solidFill>
            <a:schemeClr val="bg2"/>
          </a:solidFill>
          <a:ln>
            <a:noFill/>
          </a:ln>
          <a:effectLst>
            <a:glow rad="127000">
              <a:schemeClr val="bg1"/>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3765">
              <a:lnSpc>
                <a:spcPct val="120000"/>
              </a:lnSpc>
              <a:spcBef>
                <a:spcPct val="0"/>
              </a:spcBef>
              <a:defRPr/>
            </a:pPr>
            <a:r>
              <a:rPr lang="en-US" altLang="zh-CN" sz="2000" b="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Giảng</a:t>
            </a:r>
            <a:r>
              <a:rPr lang="vi-VN" altLang="zh-CN" sz="2000" b="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viên</a:t>
            </a:r>
            <a:r>
              <a:rPr lang="en-US" altLang="zh-CN" sz="2000" b="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a:t>
            </a:r>
            <a:r>
              <a:rPr lang="vi-VN" altLang="zh-CN" sz="2000" b="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hướng dẫn</a:t>
            </a:r>
            <a:r>
              <a:rPr lang="en-US" altLang="zh-CN" sz="2000" b="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a:t>
            </a:r>
            <a:r>
              <a:rPr lang="vi-VN" altLang="zh-CN" sz="2000" b="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Hà Thị Minh Phương</a:t>
            </a:r>
            <a:r>
              <a:rPr lang="en-US" altLang="zh-CN" sz="2000" b="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a:t>
            </a:r>
            <a:endParaRPr lang="vi-VN"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endParaRPr>
          </a:p>
          <a:p>
            <a:pPr lvl="0" defTabSz="913765">
              <a:lnSpc>
                <a:spcPct val="120000"/>
              </a:lnSpc>
              <a:spcBef>
                <a:spcPct val="0"/>
              </a:spcBef>
              <a:defRPr/>
            </a:pPr>
            <a:r>
              <a:rPr lang="en-US" altLang="zh-CN" sz="2000" b="1" dirty="0" err="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Sinh</a:t>
            </a:r>
            <a:r>
              <a:rPr lang="en-US"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a:t>
            </a:r>
            <a:r>
              <a:rPr lang="vi-VN"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viên:</a:t>
            </a:r>
            <a:r>
              <a:rPr lang="en-US"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Phùng Minh Hiếu</a:t>
            </a:r>
            <a:r>
              <a:rPr lang="vi-VN"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- 18IT273</a:t>
            </a:r>
          </a:p>
          <a:p>
            <a:pPr lvl="0" defTabSz="913765">
              <a:lnSpc>
                <a:spcPct val="120000"/>
              </a:lnSpc>
              <a:spcBef>
                <a:spcPct val="0"/>
              </a:spcBef>
              <a:defRPr/>
            </a:pPr>
            <a:r>
              <a:rPr lang="vi-VN"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a:t>
            </a:r>
            <a:r>
              <a:rPr lang="en-US" altLang="zh-CN" sz="2000" b="1" dirty="0" err="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Trương</a:t>
            </a:r>
            <a:r>
              <a:rPr lang="en-US"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Thanh </a:t>
            </a:r>
            <a:r>
              <a:rPr lang="en-US" altLang="zh-CN" sz="2000" b="1" dirty="0" err="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Hoài</a:t>
            </a:r>
            <a:r>
              <a:rPr lang="vi-VN"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- 18IT274</a:t>
            </a:r>
          </a:p>
          <a:p>
            <a:pPr lvl="0" defTabSz="913765">
              <a:lnSpc>
                <a:spcPct val="120000"/>
              </a:lnSpc>
              <a:spcBef>
                <a:spcPct val="0"/>
              </a:spcBef>
              <a:defRPr/>
            </a:pPr>
            <a:r>
              <a:rPr lang="vi-VN"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a:t>
            </a:r>
            <a:r>
              <a:rPr lang="vi-VN" altLang="zh-CN" sz="2000" b="1">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Lớp</a:t>
            </a:r>
            <a:r>
              <a:rPr lang="vi-VN"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rPr>
              <a:t>:          18IT5 </a:t>
            </a:r>
            <a:endParaRPr lang="en-US" altLang="zh-CN" sz="2000" b="1" dirty="0">
              <a:solidFill>
                <a:schemeClr val="accent5">
                  <a:lumMod val="50000"/>
                </a:schemeClr>
              </a:solidFill>
              <a:effectLst>
                <a:outerShdw blurRad="38100" dist="38100" dir="2700000" algn="tl">
                  <a:srgbClr val="000000">
                    <a:alpha val="43137"/>
                  </a:srgbClr>
                </a:outerShdw>
              </a:effectLst>
              <a:latin typeface="Times New Roman" pitchFamily="18" charset="0"/>
              <a:ea typeface="Arial" panose="020B0604020202020204" pitchFamily="34" charset="0"/>
              <a:cs typeface="Times New Roman" pitchFamily="18" charset="0"/>
            </a:endParaRPr>
          </a:p>
        </p:txBody>
      </p:sp>
      <p:sp>
        <p:nvSpPr>
          <p:cNvPr id="6" name="TextBox 5">
            <a:extLst>
              <a:ext uri="{FF2B5EF4-FFF2-40B4-BE49-F238E27FC236}">
                <a16:creationId xmlns:a16="http://schemas.microsoft.com/office/drawing/2014/main" id="{62541EE0-3C4A-4861-A734-6DB6B3005E8F}"/>
              </a:ext>
            </a:extLst>
          </p:cNvPr>
          <p:cNvSpPr txBox="1"/>
          <p:nvPr/>
        </p:nvSpPr>
        <p:spPr>
          <a:xfrm>
            <a:off x="1994144" y="2534293"/>
            <a:ext cx="9037810" cy="1165063"/>
          </a:xfrm>
          <a:prstGeom prst="rect">
            <a:avLst/>
          </a:prstGeom>
          <a:noFill/>
        </p:spPr>
        <p:txBody>
          <a:bodyPr wrap="square">
            <a:spAutoFit/>
          </a:bodyPr>
          <a:lstStyle/>
          <a:p>
            <a:pPr marL="180340" marR="362585" algn="ctr">
              <a:lnSpc>
                <a:spcPct val="130000"/>
              </a:lnSpc>
              <a:spcAft>
                <a:spcPts val="0"/>
              </a:spcAft>
            </a:pPr>
            <a:r>
              <a:rPr lang="vi-VN" sz="2800" b="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ĐỀ TÀI: ỨNG DỤNG IOT GIÁM SÁT NHIỆT ĐỘ, ĐỘ ẨM, BẬT TẮT CÁC THIẾT BỊ ĐIỆN, TỰ ĐỘNG </a:t>
            </a:r>
            <a:endParaRPr lang="en-US" sz="2800" dirty="0">
              <a:solidFill>
                <a:schemeClr val="accent5">
                  <a:lumMod val="5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6091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126A-9CC2-4685-BEE5-8CD44A0368F6}"/>
              </a:ext>
            </a:extLst>
          </p:cNvPr>
          <p:cNvSpPr>
            <a:spLocks noGrp="1"/>
          </p:cNvSpPr>
          <p:nvPr>
            <p:ph type="title"/>
          </p:nvPr>
        </p:nvSpPr>
        <p:spPr/>
        <p:txBody>
          <a:bodyPr>
            <a:noAutofit/>
          </a:bodyPr>
          <a:lstStyle/>
          <a:p>
            <a:r>
              <a:rPr lang="vi-VN" sz="3200" b="1">
                <a:effectLst>
                  <a:outerShdw blurRad="38100" dist="38100" dir="2700000" algn="tl">
                    <a:srgbClr val="000000">
                      <a:alpha val="43137"/>
                    </a:srgbClr>
                  </a:outerShdw>
                </a:effectLst>
              </a:rPr>
              <a:t>3. Đối tượng, nội dung và phương pháp nghiên cứu</a:t>
            </a:r>
          </a:p>
        </p:txBody>
      </p:sp>
      <p:sp>
        <p:nvSpPr>
          <p:cNvPr id="3" name="Content Placeholder 2">
            <a:extLst>
              <a:ext uri="{FF2B5EF4-FFF2-40B4-BE49-F238E27FC236}">
                <a16:creationId xmlns:a16="http://schemas.microsoft.com/office/drawing/2014/main" id="{72B55544-A651-458D-B7EA-B1A28F68CE1C}"/>
              </a:ext>
            </a:extLst>
          </p:cNvPr>
          <p:cNvSpPr>
            <a:spLocks noGrp="1"/>
          </p:cNvSpPr>
          <p:nvPr>
            <p:ph idx="1"/>
          </p:nvPr>
        </p:nvSpPr>
        <p:spPr/>
        <p:txBody>
          <a:bodyPr/>
          <a:lstStyle/>
          <a:p>
            <a:pPr marL="0" indent="0">
              <a:buNone/>
            </a:pPr>
            <a:r>
              <a:rPr lang="vi-VN" b="1">
                <a:effectLst>
                  <a:outerShdw blurRad="38100" dist="38100" dir="2700000" algn="tl">
                    <a:srgbClr val="000000">
                      <a:alpha val="43137"/>
                    </a:srgbClr>
                  </a:outerShdw>
                </a:effectLst>
                <a:latin typeface="+mj-lt"/>
              </a:rPr>
              <a:t>3.4 Thiết kế chi tiết và các thiết bị</a:t>
            </a:r>
          </a:p>
          <a:p>
            <a:pPr marL="0" indent="0" algn="just">
              <a:buNone/>
            </a:pPr>
            <a:endParaRPr lang="vi-VN" sz="2400">
              <a:latin typeface="+mj-lt"/>
            </a:endParaRPr>
          </a:p>
        </p:txBody>
      </p:sp>
      <p:pic>
        <p:nvPicPr>
          <p:cNvPr id="4" name="Picture 3">
            <a:extLst>
              <a:ext uri="{FF2B5EF4-FFF2-40B4-BE49-F238E27FC236}">
                <a16:creationId xmlns:a16="http://schemas.microsoft.com/office/drawing/2014/main" id="{E4317C05-85DB-4CF2-9421-65229EC6D1DA}"/>
              </a:ext>
            </a:extLst>
          </p:cNvPr>
          <p:cNvPicPr/>
          <p:nvPr/>
        </p:nvPicPr>
        <p:blipFill>
          <a:blip r:embed="rId2">
            <a:extLst>
              <a:ext uri="{28A0092B-C50C-407E-A947-70E740481C1C}">
                <a14:useLocalDpi xmlns:a14="http://schemas.microsoft.com/office/drawing/2010/main" val="0"/>
              </a:ext>
            </a:extLst>
          </a:blip>
          <a:stretch>
            <a:fillRect/>
          </a:stretch>
        </p:blipFill>
        <p:spPr>
          <a:xfrm>
            <a:off x="749568" y="1839761"/>
            <a:ext cx="6820608" cy="4576941"/>
          </a:xfrm>
          <a:prstGeom prst="rect">
            <a:avLst/>
          </a:prstGeom>
        </p:spPr>
      </p:pic>
      <p:sp>
        <p:nvSpPr>
          <p:cNvPr id="5" name="TextBox 4">
            <a:extLst>
              <a:ext uri="{FF2B5EF4-FFF2-40B4-BE49-F238E27FC236}">
                <a16:creationId xmlns:a16="http://schemas.microsoft.com/office/drawing/2014/main" id="{88A67F48-64EA-4AC2-B64D-63A0DEBC3F65}"/>
              </a:ext>
            </a:extLst>
          </p:cNvPr>
          <p:cNvSpPr txBox="1"/>
          <p:nvPr/>
        </p:nvSpPr>
        <p:spPr>
          <a:xfrm>
            <a:off x="8150469" y="3805065"/>
            <a:ext cx="2936631" cy="646331"/>
          </a:xfrm>
          <a:prstGeom prst="rect">
            <a:avLst/>
          </a:prstGeom>
          <a:noFill/>
        </p:spPr>
        <p:txBody>
          <a:bodyPr wrap="square" rtlCol="0">
            <a:spAutoFit/>
          </a:bodyPr>
          <a:lstStyle/>
          <a:p>
            <a:pPr algn="ctr"/>
            <a:r>
              <a:rPr lang="vi-VN" sz="1800" b="1">
                <a:effectLst/>
                <a:latin typeface="Times New Roman" panose="02020603050405020304" pitchFamily="18" charset="0"/>
                <a:ea typeface="Calibri" panose="020F0502020204030204" pitchFamily="34" charset="0"/>
              </a:rPr>
              <a:t>Mô hình sơ đồ mạch tổng thể với các cảm biến</a:t>
            </a:r>
            <a:endParaRPr lang="vi-VN"/>
          </a:p>
        </p:txBody>
      </p:sp>
    </p:spTree>
    <p:extLst>
      <p:ext uri="{BB962C8B-B14F-4D97-AF65-F5344CB8AC3E}">
        <p14:creationId xmlns:p14="http://schemas.microsoft.com/office/powerpoint/2010/main" val="3563680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6399-903D-4B43-B57E-02209E91D0CF}"/>
              </a:ext>
            </a:extLst>
          </p:cNvPr>
          <p:cNvSpPr>
            <a:spLocks noGrp="1"/>
          </p:cNvSpPr>
          <p:nvPr>
            <p:ph type="title"/>
          </p:nvPr>
        </p:nvSpPr>
        <p:spPr/>
        <p:txBody>
          <a:bodyPr>
            <a:normAutofit/>
          </a:bodyPr>
          <a:lstStyle/>
          <a:p>
            <a:r>
              <a:rPr lang="vi-VN" sz="3200" b="1">
                <a:effectLst>
                  <a:outerShdw blurRad="38100" dist="38100" dir="2700000" algn="tl">
                    <a:srgbClr val="000000">
                      <a:alpha val="43137"/>
                    </a:srgbClr>
                  </a:outerShdw>
                </a:effectLst>
              </a:rPr>
              <a:t>3. Đối tượng, nội dung và phương pháp nghiên cứu</a:t>
            </a:r>
            <a:endParaRPr lang="vi-VN" sz="3200"/>
          </a:p>
        </p:txBody>
      </p:sp>
      <p:pic>
        <p:nvPicPr>
          <p:cNvPr id="7" name="Content Placeholder 6">
            <a:extLst>
              <a:ext uri="{FF2B5EF4-FFF2-40B4-BE49-F238E27FC236}">
                <a16:creationId xmlns:a16="http://schemas.microsoft.com/office/drawing/2014/main" id="{6B340901-46AF-4882-A062-35C4D4B5F6E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9244" y="2449778"/>
            <a:ext cx="4252177" cy="2999994"/>
          </a:xfrm>
          <a:prstGeom prst="rect">
            <a:avLst/>
          </a:prstGeom>
          <a:noFill/>
        </p:spPr>
      </p:pic>
      <p:sp>
        <p:nvSpPr>
          <p:cNvPr id="9" name="TextBox 8">
            <a:extLst>
              <a:ext uri="{FF2B5EF4-FFF2-40B4-BE49-F238E27FC236}">
                <a16:creationId xmlns:a16="http://schemas.microsoft.com/office/drawing/2014/main" id="{87633373-6FAF-4949-BE9D-09561C2F1525}"/>
              </a:ext>
            </a:extLst>
          </p:cNvPr>
          <p:cNvSpPr txBox="1"/>
          <p:nvPr/>
        </p:nvSpPr>
        <p:spPr>
          <a:xfrm>
            <a:off x="1269390" y="5578914"/>
            <a:ext cx="3311399" cy="707886"/>
          </a:xfrm>
          <a:prstGeom prst="rect">
            <a:avLst/>
          </a:prstGeom>
          <a:noFill/>
        </p:spPr>
        <p:txBody>
          <a:bodyPr wrap="square">
            <a:spAutoFit/>
          </a:bodyPr>
          <a:lstStyle/>
          <a:p>
            <a:pPr algn="ctr"/>
            <a:r>
              <a:rPr lang="vi-VN" sz="2000" b="1">
                <a:latin typeface="+mj-lt"/>
              </a:rPr>
              <a:t>Cảm biến nhiệt độ, độ ẩm DHT11</a:t>
            </a:r>
          </a:p>
        </p:txBody>
      </p:sp>
      <p:pic>
        <p:nvPicPr>
          <p:cNvPr id="10" name="Picture 9">
            <a:extLst>
              <a:ext uri="{FF2B5EF4-FFF2-40B4-BE49-F238E27FC236}">
                <a16:creationId xmlns:a16="http://schemas.microsoft.com/office/drawing/2014/main" id="{E32EE2B2-D330-4EE4-9C58-072308C768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8641" y="2507167"/>
            <a:ext cx="3923807" cy="3071747"/>
          </a:xfrm>
          <a:prstGeom prst="rect">
            <a:avLst/>
          </a:prstGeom>
          <a:noFill/>
        </p:spPr>
      </p:pic>
      <p:sp>
        <p:nvSpPr>
          <p:cNvPr id="12" name="TextBox 11">
            <a:extLst>
              <a:ext uri="{FF2B5EF4-FFF2-40B4-BE49-F238E27FC236}">
                <a16:creationId xmlns:a16="http://schemas.microsoft.com/office/drawing/2014/main" id="{43C9ED4D-808C-4D80-AAC2-E5B23254FE51}"/>
              </a:ext>
            </a:extLst>
          </p:cNvPr>
          <p:cNvSpPr txBox="1"/>
          <p:nvPr/>
        </p:nvSpPr>
        <p:spPr>
          <a:xfrm>
            <a:off x="7311049" y="5578914"/>
            <a:ext cx="3311399" cy="707886"/>
          </a:xfrm>
          <a:prstGeom prst="rect">
            <a:avLst/>
          </a:prstGeom>
          <a:noFill/>
        </p:spPr>
        <p:txBody>
          <a:bodyPr wrap="square">
            <a:spAutoFit/>
          </a:bodyPr>
          <a:lstStyle/>
          <a:p>
            <a:pPr algn="ctr"/>
            <a:r>
              <a:rPr lang="en-US" sz="2000" b="1">
                <a:effectLst/>
                <a:latin typeface="Times New Roman" panose="02020603050405020304" pitchFamily="18" charset="0"/>
                <a:ea typeface="Calibri" panose="020F0502020204030204" pitchFamily="34" charset="0"/>
                <a:cs typeface="Times New Roman" panose="02020603050405020304" pitchFamily="18" charset="0"/>
              </a:rPr>
              <a:t>Cảm biến </a:t>
            </a:r>
            <a:r>
              <a:rPr lang="vi-VN" sz="2000" b="1">
                <a:effectLst/>
                <a:latin typeface="Times New Roman" panose="02020603050405020304" pitchFamily="18" charset="0"/>
                <a:ea typeface="Calibri" panose="020F0502020204030204" pitchFamily="34" charset="0"/>
                <a:cs typeface="Times New Roman" panose="02020603050405020304" pitchFamily="18" charset="0"/>
              </a:rPr>
              <a:t>chuyển động</a:t>
            </a:r>
          </a:p>
          <a:p>
            <a:pPr algn="ctr"/>
            <a:r>
              <a:rPr lang="en-US" sz="2000" b="1">
                <a:effectLst/>
                <a:latin typeface="Times New Roman" panose="02020603050405020304" pitchFamily="18" charset="0"/>
                <a:ea typeface="Calibri" panose="020F0502020204030204" pitchFamily="34" charset="0"/>
                <a:cs typeface="Times New Roman" panose="02020603050405020304" pitchFamily="18" charset="0"/>
              </a:rPr>
              <a:t> HC - SR501</a:t>
            </a:r>
            <a:endParaRPr lang="vi-VN" sz="2000" b="1">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7C76484-D143-466A-B07C-9628EE61667F}"/>
              </a:ext>
            </a:extLst>
          </p:cNvPr>
          <p:cNvSpPr txBox="1"/>
          <p:nvPr/>
        </p:nvSpPr>
        <p:spPr>
          <a:xfrm>
            <a:off x="579700" y="1408228"/>
            <a:ext cx="5516300" cy="523220"/>
          </a:xfrm>
          <a:prstGeom prst="rect">
            <a:avLst/>
          </a:prstGeom>
          <a:noFill/>
        </p:spPr>
        <p:txBody>
          <a:bodyPr wrap="square" rtlCol="0">
            <a:spAutoFit/>
          </a:bodyPr>
          <a:lstStyle/>
          <a:p>
            <a:r>
              <a:rPr lang="vi-VN" sz="2800" b="1">
                <a:effectLst>
                  <a:outerShdw blurRad="38100" dist="38100" dir="2700000" algn="tl">
                    <a:srgbClr val="000000">
                      <a:alpha val="43137"/>
                    </a:srgbClr>
                  </a:outerShdw>
                </a:effectLst>
                <a:latin typeface="+mj-lt"/>
              </a:rPr>
              <a:t>3.5 Sơ đồ nguyên lý các cảm biến</a:t>
            </a:r>
          </a:p>
        </p:txBody>
      </p:sp>
    </p:spTree>
    <p:extLst>
      <p:ext uri="{BB962C8B-B14F-4D97-AF65-F5344CB8AC3E}">
        <p14:creationId xmlns:p14="http://schemas.microsoft.com/office/powerpoint/2010/main" val="206293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242038" y="509641"/>
            <a:ext cx="8862646" cy="44371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vi-VN" sz="2800" b="1" spc="-5">
                <a:effectLst>
                  <a:outerShdw blurRad="38100" dist="38100" dir="2700000" algn="tl">
                    <a:srgbClr val="000000">
                      <a:alpha val="43137"/>
                    </a:srgbClr>
                  </a:outerShdw>
                </a:effectLst>
                <a:latin typeface="+mj-lt"/>
              </a:rPr>
              <a:t>3.6 </a:t>
            </a:r>
            <a:r>
              <a:rPr lang="vi-VN" sz="2800" b="1" spc="-5" dirty="0">
                <a:effectLst>
                  <a:outerShdw blurRad="38100" dist="38100" dir="2700000" algn="tl">
                    <a:srgbClr val="000000">
                      <a:alpha val="43137"/>
                    </a:srgbClr>
                  </a:outerShdw>
                </a:effectLst>
                <a:latin typeface="+mj-lt"/>
              </a:rPr>
              <a:t>Những linh kiện chính được sử dụng</a:t>
            </a:r>
            <a:endParaRPr lang="vi-VN" sz="2800" b="1" dirty="0">
              <a:effectLst>
                <a:outerShdw blurRad="38100" dist="38100" dir="2700000" algn="tl">
                  <a:srgbClr val="000000">
                    <a:alpha val="43137"/>
                  </a:srgbClr>
                </a:outerShdw>
              </a:effectLst>
              <a:latin typeface="+mj-lt"/>
            </a:endParaRPr>
          </a:p>
        </p:txBody>
      </p:sp>
      <p:sp>
        <p:nvSpPr>
          <p:cNvPr id="13" name="object 2"/>
          <p:cNvSpPr txBox="1">
            <a:spLocks/>
          </p:cNvSpPr>
          <p:nvPr/>
        </p:nvSpPr>
        <p:spPr>
          <a:xfrm>
            <a:off x="2086526" y="5635607"/>
            <a:ext cx="2891874" cy="382156"/>
          </a:xfrm>
          <a:prstGeom prst="rect">
            <a:avLst/>
          </a:prstGeom>
        </p:spPr>
        <p:txBody>
          <a:bodyPr vert="horz" wrap="square" lIns="0" tIns="12700" rIns="0" bIns="0"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spcBef>
                <a:spcPts val="100"/>
              </a:spcBef>
              <a:buNone/>
            </a:pPr>
            <a:r>
              <a:rPr lang="vi-VN" sz="2400" b="1" spc="-5" dirty="0">
                <a:solidFill>
                  <a:schemeClr val="accent1">
                    <a:lumMod val="75000"/>
                  </a:schemeClr>
                </a:solidFill>
                <a:latin typeface="+mj-lt"/>
              </a:rPr>
              <a:t> Arduino Uno R3</a:t>
            </a:r>
            <a:endParaRPr lang="vi-VN" sz="4000" dirty="0">
              <a:solidFill>
                <a:schemeClr val="accent1">
                  <a:lumMod val="75000"/>
                </a:schemeClr>
              </a:solidFill>
            </a:endParaRPr>
          </a:p>
        </p:txBody>
      </p:sp>
      <p:sp>
        <p:nvSpPr>
          <p:cNvPr id="22" name="TextBox 21">
            <a:extLst>
              <a:ext uri="{FF2B5EF4-FFF2-40B4-BE49-F238E27FC236}">
                <a16:creationId xmlns:a16="http://schemas.microsoft.com/office/drawing/2014/main" id="{C5148A11-466C-40A6-B8F3-024E85F1A3EA}"/>
              </a:ext>
            </a:extLst>
          </p:cNvPr>
          <p:cNvSpPr txBox="1"/>
          <p:nvPr/>
        </p:nvSpPr>
        <p:spPr>
          <a:xfrm>
            <a:off x="6096000" y="2119184"/>
            <a:ext cx="5948287" cy="3416320"/>
          </a:xfrm>
          <a:prstGeom prst="rect">
            <a:avLst/>
          </a:prstGeom>
          <a:noFill/>
        </p:spPr>
        <p:txBody>
          <a:bodyPr wrap="square">
            <a:spAutoFit/>
          </a:bodyPr>
          <a:lstStyle/>
          <a:p>
            <a:pPr marL="285750" indent="-285750">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Arduino UNO</a:t>
            </a:r>
            <a:r>
              <a:rPr lang="vi-VN" sz="2400" b="1" i="0" dirty="0">
                <a:solidFill>
                  <a:srgbClr val="000000"/>
                </a:solidFill>
                <a:effectLst/>
                <a:latin typeface="Times New Roman" panose="02020603050405020304" pitchFamily="18" charset="0"/>
                <a:cs typeface="Times New Roman" panose="02020603050405020304" pitchFamily="18" charset="0"/>
              </a:rPr>
              <a:t> R3:</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có</a:t>
            </a:r>
            <a:r>
              <a:rPr lang="en-US" sz="2400" b="0" i="0" dirty="0">
                <a:solidFill>
                  <a:srgbClr val="000000"/>
                </a:solidFill>
                <a:effectLst/>
                <a:latin typeface="Times New Roman" panose="02020603050405020304" pitchFamily="18" charset="0"/>
                <a:cs typeface="Times New Roman" panose="02020603050405020304" pitchFamily="18" charset="0"/>
              </a:rPr>
              <a:t> 14 </a:t>
            </a:r>
            <a:r>
              <a:rPr lang="en-US" sz="2400" b="0" i="0" dirty="0" err="1">
                <a:solidFill>
                  <a:srgbClr val="000000"/>
                </a:solidFill>
                <a:effectLst/>
                <a:latin typeface="Times New Roman" panose="02020603050405020304" pitchFamily="18" charset="0"/>
                <a:cs typeface="Times New Roman" panose="02020603050405020304" pitchFamily="18" charset="0"/>
              </a:rPr>
              <a:t>chân</a:t>
            </a:r>
            <a:r>
              <a:rPr lang="en-US" sz="2400" b="0" i="0" dirty="0">
                <a:solidFill>
                  <a:srgbClr val="000000"/>
                </a:solidFill>
                <a:effectLst/>
                <a:latin typeface="Times New Roman" panose="02020603050405020304" pitchFamily="18" charset="0"/>
                <a:cs typeface="Times New Roman" panose="02020603050405020304" pitchFamily="18" charset="0"/>
              </a:rPr>
              <a:t> digital</a:t>
            </a:r>
            <a:endParaRPr lang="vi-VN"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i="0" dirty="0" err="1">
                <a:solidFill>
                  <a:srgbClr val="262626"/>
                </a:solidFill>
                <a:effectLst/>
                <a:latin typeface="Times New Roman" panose="02020603050405020304" pitchFamily="18" charset="0"/>
                <a:cs typeface="Times New Roman" panose="02020603050405020304" pitchFamily="18" charset="0"/>
              </a:rPr>
              <a:t>Chân</a:t>
            </a:r>
            <a:r>
              <a:rPr lang="en-US" sz="2400" b="1" i="0" dirty="0">
                <a:solidFill>
                  <a:srgbClr val="262626"/>
                </a:solidFill>
                <a:effectLst/>
                <a:latin typeface="Times New Roman" panose="02020603050405020304" pitchFamily="18" charset="0"/>
                <a:cs typeface="Times New Roman" panose="02020603050405020304" pitchFamily="18" charset="0"/>
              </a:rPr>
              <a:t> PWM (~): </a:t>
            </a:r>
            <a:r>
              <a:rPr lang="en-US" sz="2400" i="0" dirty="0">
                <a:solidFill>
                  <a:srgbClr val="262626"/>
                </a:solidFill>
                <a:effectLst/>
                <a:latin typeface="Times New Roman" panose="02020603050405020304" pitchFamily="18" charset="0"/>
                <a:cs typeface="Times New Roman" panose="02020603050405020304" pitchFamily="18" charset="0"/>
              </a:rPr>
              <a:t>3, 5, 6, 9, 10, </a:t>
            </a:r>
            <a:r>
              <a:rPr lang="en-US" sz="2400" i="0" dirty="0" err="1">
                <a:solidFill>
                  <a:srgbClr val="262626"/>
                </a:solidFill>
                <a:effectLst/>
                <a:latin typeface="Times New Roman" panose="02020603050405020304" pitchFamily="18" charset="0"/>
                <a:cs typeface="Times New Roman" panose="02020603050405020304" pitchFamily="18" charset="0"/>
              </a:rPr>
              <a:t>và</a:t>
            </a:r>
            <a:r>
              <a:rPr lang="en-US" sz="2400" i="0" dirty="0">
                <a:solidFill>
                  <a:srgbClr val="262626"/>
                </a:solidFill>
                <a:effectLst/>
                <a:latin typeface="Times New Roman" panose="02020603050405020304" pitchFamily="18" charset="0"/>
                <a:cs typeface="Times New Roman" panose="02020603050405020304" pitchFamily="18" charset="0"/>
              </a:rPr>
              <a:t> 11</a:t>
            </a:r>
            <a:endParaRPr lang="vi-VN" sz="2400" i="0" dirty="0">
              <a:solidFill>
                <a:srgbClr val="262626"/>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i="0" dirty="0">
                <a:solidFill>
                  <a:srgbClr val="262626"/>
                </a:solidFill>
                <a:effectLst/>
                <a:latin typeface="Times New Roman" panose="02020603050405020304" pitchFamily="18" charset="0"/>
                <a:cs typeface="Times New Roman" panose="02020603050405020304" pitchFamily="18" charset="0"/>
              </a:rPr>
              <a:t>2 </a:t>
            </a:r>
            <a:r>
              <a:rPr lang="en-US" sz="2400" b="1" i="0" dirty="0" err="1">
                <a:solidFill>
                  <a:srgbClr val="262626"/>
                </a:solidFill>
                <a:effectLst/>
                <a:latin typeface="Times New Roman" panose="02020603050405020304" pitchFamily="18" charset="0"/>
                <a:cs typeface="Times New Roman" panose="02020603050405020304" pitchFamily="18" charset="0"/>
              </a:rPr>
              <a:t>chân</a:t>
            </a:r>
            <a:r>
              <a:rPr lang="en-US" sz="2400" b="1" i="0" dirty="0">
                <a:solidFill>
                  <a:srgbClr val="262626"/>
                </a:solidFill>
                <a:effectLst/>
                <a:latin typeface="Times New Roman" panose="02020603050405020304" pitchFamily="18" charset="0"/>
                <a:cs typeface="Times New Roman" panose="02020603050405020304" pitchFamily="18" charset="0"/>
              </a:rPr>
              <a:t> Serial</a:t>
            </a:r>
            <a:r>
              <a:rPr lang="en-US" sz="2400" b="0" i="0" dirty="0">
                <a:solidFill>
                  <a:srgbClr val="262626"/>
                </a:solidFill>
                <a:effectLst/>
                <a:latin typeface="Times New Roman" panose="02020603050405020304" pitchFamily="18" charset="0"/>
                <a:cs typeface="Times New Roman" panose="02020603050405020304" pitchFamily="18" charset="0"/>
              </a:rPr>
              <a:t>: 0 (RX) </a:t>
            </a:r>
            <a:r>
              <a:rPr lang="en-US" sz="2400" b="0" i="0" dirty="0" err="1">
                <a:solidFill>
                  <a:srgbClr val="262626"/>
                </a:solidFill>
                <a:effectLst/>
                <a:latin typeface="Times New Roman" panose="02020603050405020304" pitchFamily="18" charset="0"/>
                <a:cs typeface="Times New Roman" panose="02020603050405020304" pitchFamily="18" charset="0"/>
              </a:rPr>
              <a:t>và</a:t>
            </a:r>
            <a:r>
              <a:rPr lang="en-US" sz="2400" b="0" i="0" dirty="0">
                <a:solidFill>
                  <a:srgbClr val="262626"/>
                </a:solidFill>
                <a:effectLst/>
                <a:latin typeface="Times New Roman" panose="02020603050405020304" pitchFamily="18" charset="0"/>
                <a:cs typeface="Times New Roman" panose="02020603050405020304" pitchFamily="18" charset="0"/>
              </a:rPr>
              <a:t> 1 (TX)</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i="0" dirty="0" err="1">
                <a:solidFill>
                  <a:srgbClr val="262626"/>
                </a:solidFill>
                <a:effectLst/>
                <a:latin typeface="Times New Roman" panose="02020603050405020304" pitchFamily="18" charset="0"/>
                <a:cs typeface="Times New Roman" panose="02020603050405020304" pitchFamily="18" charset="0"/>
              </a:rPr>
              <a:t>Chân</a:t>
            </a:r>
            <a:r>
              <a:rPr lang="en-US" sz="2400" b="1" i="0" dirty="0">
                <a:solidFill>
                  <a:srgbClr val="262626"/>
                </a:solidFill>
                <a:effectLst/>
                <a:latin typeface="Times New Roman" panose="02020603050405020304" pitchFamily="18" charset="0"/>
                <a:cs typeface="Times New Roman" panose="02020603050405020304" pitchFamily="18" charset="0"/>
              </a:rPr>
              <a:t> SPI:</a:t>
            </a:r>
            <a:r>
              <a:rPr lang="en-US" sz="2400" b="0" i="0" dirty="0">
                <a:solidFill>
                  <a:srgbClr val="262626"/>
                </a:solidFill>
                <a:effectLst/>
                <a:latin typeface="Times New Roman" panose="02020603050405020304" pitchFamily="18" charset="0"/>
                <a:cs typeface="Times New Roman" panose="02020603050405020304" pitchFamily="18" charset="0"/>
              </a:rPr>
              <a:t> 10, 11 </a:t>
            </a:r>
            <a:r>
              <a:rPr lang="vi-VN" sz="2400" b="0" i="0" dirty="0">
                <a:solidFill>
                  <a:srgbClr val="262626"/>
                </a:solidFill>
                <a:effectLst/>
                <a:latin typeface="Times New Roman" panose="02020603050405020304" pitchFamily="18" charset="0"/>
                <a:cs typeface="Times New Roman" panose="02020603050405020304" pitchFamily="18" charset="0"/>
              </a:rPr>
              <a:t>,</a:t>
            </a:r>
            <a:r>
              <a:rPr lang="en-US" sz="2400" b="0" i="0" dirty="0">
                <a:solidFill>
                  <a:srgbClr val="262626"/>
                </a:solidFill>
                <a:effectLst/>
                <a:latin typeface="Times New Roman" panose="02020603050405020304" pitchFamily="18" charset="0"/>
                <a:cs typeface="Times New Roman" panose="02020603050405020304" pitchFamily="18" charset="0"/>
              </a:rPr>
              <a:t>12 , 13 </a:t>
            </a:r>
            <a:endParaRPr lang="vi-VN" sz="2400" b="0" i="0" dirty="0">
              <a:solidFill>
                <a:srgbClr val="262626"/>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i="0" dirty="0">
                <a:solidFill>
                  <a:srgbClr val="262626"/>
                </a:solidFill>
                <a:effectLst/>
                <a:latin typeface="Times New Roman" panose="02020603050405020304" pitchFamily="18" charset="0"/>
                <a:cs typeface="Times New Roman" panose="02020603050405020304" pitchFamily="18" charset="0"/>
              </a:rPr>
              <a:t>LED 13</a:t>
            </a:r>
            <a:r>
              <a:rPr lang="en-US" sz="2400" b="0" i="0" dirty="0">
                <a:solidFill>
                  <a:srgbClr val="262626"/>
                </a:solidFill>
                <a:effectLst/>
                <a:latin typeface="Times New Roman" panose="02020603050405020304" pitchFamily="18" charset="0"/>
                <a:cs typeface="Times New Roman" panose="02020603050405020304" pitchFamily="18" charset="0"/>
              </a:rPr>
              <a:t>: 1 </a:t>
            </a:r>
            <a:r>
              <a:rPr lang="en-US" sz="2400" b="0" i="0" dirty="0" err="1">
                <a:solidFill>
                  <a:srgbClr val="262626"/>
                </a:solidFill>
                <a:effectLst/>
                <a:latin typeface="Times New Roman" panose="02020603050405020304" pitchFamily="18" charset="0"/>
                <a:cs typeface="Times New Roman" panose="02020603050405020304" pitchFamily="18" charset="0"/>
              </a:rPr>
              <a:t>đèn</a:t>
            </a:r>
            <a:r>
              <a:rPr lang="en-US" sz="2400" b="0" i="0" dirty="0">
                <a:solidFill>
                  <a:srgbClr val="262626"/>
                </a:solidFill>
                <a:effectLst/>
                <a:latin typeface="Times New Roman" panose="02020603050405020304" pitchFamily="18" charset="0"/>
                <a:cs typeface="Times New Roman" panose="02020603050405020304" pitchFamily="18" charset="0"/>
              </a:rPr>
              <a:t> led </a:t>
            </a:r>
            <a:r>
              <a:rPr lang="en-US" sz="2400" b="0" i="0" dirty="0" err="1">
                <a:solidFill>
                  <a:srgbClr val="262626"/>
                </a:solidFill>
                <a:effectLst/>
                <a:latin typeface="Times New Roman" panose="02020603050405020304" pitchFamily="18" charset="0"/>
                <a:cs typeface="Times New Roman" panose="02020603050405020304" pitchFamily="18" charset="0"/>
              </a:rPr>
              <a:t>màu</a:t>
            </a:r>
            <a:r>
              <a:rPr lang="en-US" sz="2400" b="0" i="0" dirty="0">
                <a:solidFill>
                  <a:srgbClr val="262626"/>
                </a:solidFill>
                <a:effectLst/>
                <a:latin typeface="Times New Roman" panose="02020603050405020304" pitchFamily="18" charset="0"/>
                <a:cs typeface="Times New Roman" panose="02020603050405020304" pitchFamily="18" charset="0"/>
              </a:rPr>
              <a:t> cam (</a:t>
            </a:r>
            <a:r>
              <a:rPr lang="en-US" sz="2400" b="0" i="0" dirty="0" err="1">
                <a:solidFill>
                  <a:srgbClr val="262626"/>
                </a:solidFill>
                <a:effectLst/>
                <a:latin typeface="Times New Roman" panose="02020603050405020304" pitchFamily="18" charset="0"/>
                <a:cs typeface="Times New Roman" panose="02020603050405020304" pitchFamily="18" charset="0"/>
              </a:rPr>
              <a:t>kí</a:t>
            </a:r>
            <a:r>
              <a:rPr lang="en-US" sz="2400" b="0" i="0" dirty="0">
                <a:solidFill>
                  <a:srgbClr val="262626"/>
                </a:solidFill>
                <a:effectLst/>
                <a:latin typeface="Times New Roman" panose="02020603050405020304" pitchFamily="18" charset="0"/>
                <a:cs typeface="Times New Roman" panose="02020603050405020304" pitchFamily="18" charset="0"/>
              </a:rPr>
              <a:t> </a:t>
            </a:r>
            <a:r>
              <a:rPr lang="en-US" sz="2400" b="0" i="0" dirty="0" err="1">
                <a:solidFill>
                  <a:srgbClr val="262626"/>
                </a:solidFill>
                <a:effectLst/>
                <a:latin typeface="Times New Roman" panose="02020603050405020304" pitchFamily="18" charset="0"/>
                <a:cs typeface="Times New Roman" panose="02020603050405020304" pitchFamily="18" charset="0"/>
              </a:rPr>
              <a:t>hiệu</a:t>
            </a:r>
            <a:r>
              <a:rPr lang="en-US" sz="2400" b="0" i="0" dirty="0">
                <a:solidFill>
                  <a:srgbClr val="262626"/>
                </a:solidFill>
                <a:effectLst/>
                <a:latin typeface="Times New Roman" panose="02020603050405020304" pitchFamily="18" charset="0"/>
                <a:cs typeface="Times New Roman" panose="02020603050405020304" pitchFamily="18" charset="0"/>
              </a:rPr>
              <a:t> </a:t>
            </a:r>
            <a:r>
              <a:rPr lang="en-US" sz="2400" b="0" i="0" dirty="0" err="1">
                <a:solidFill>
                  <a:srgbClr val="262626"/>
                </a:solidFill>
                <a:effectLst/>
                <a:latin typeface="Times New Roman" panose="02020603050405020304" pitchFamily="18" charset="0"/>
                <a:cs typeface="Times New Roman" panose="02020603050405020304" pitchFamily="18" charset="0"/>
              </a:rPr>
              <a:t>chữ</a:t>
            </a:r>
            <a:r>
              <a:rPr lang="en-US" sz="2400" b="0" i="0" dirty="0">
                <a:solidFill>
                  <a:srgbClr val="262626"/>
                </a:solidFill>
                <a:effectLst/>
                <a:latin typeface="Times New Roman" panose="02020603050405020304" pitchFamily="18" charset="0"/>
                <a:cs typeface="Times New Roman" panose="02020603050405020304" pitchFamily="18" charset="0"/>
              </a:rPr>
              <a:t> L)</a:t>
            </a:r>
            <a:endParaRPr lang="vi-VN" sz="2400" b="0" i="0" dirty="0">
              <a:solidFill>
                <a:srgbClr val="262626"/>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6 </a:t>
            </a:r>
            <a:r>
              <a:rPr lang="en-US" sz="2400" b="1" i="0" dirty="0" err="1">
                <a:solidFill>
                  <a:srgbClr val="000000"/>
                </a:solidFill>
                <a:effectLst/>
                <a:latin typeface="Times New Roman" panose="02020603050405020304" pitchFamily="18" charset="0"/>
                <a:cs typeface="Times New Roman" panose="02020603050405020304" pitchFamily="18" charset="0"/>
              </a:rPr>
              <a:t>chân</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vi-VN" sz="2400" b="1" i="0" dirty="0">
                <a:solidFill>
                  <a:srgbClr val="000000"/>
                </a:solidFill>
                <a:effectLst/>
                <a:latin typeface="Times New Roman" panose="02020603050405020304" pitchFamily="18" charset="0"/>
                <a:cs typeface="Times New Roman" panose="02020603050405020304" pitchFamily="18" charset="0"/>
              </a:rPr>
              <a:t>analog: </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A0 → A5</a:t>
            </a:r>
            <a:endParaRPr lang="vi-VN" sz="2400" b="0"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2 </a:t>
            </a:r>
            <a:r>
              <a:rPr lang="en-US" sz="2400" b="1" i="0" dirty="0" err="1">
                <a:solidFill>
                  <a:srgbClr val="000000"/>
                </a:solidFill>
                <a:effectLst/>
                <a:latin typeface="Times New Roman" panose="02020603050405020304" pitchFamily="18" charset="0"/>
                <a:cs typeface="Times New Roman" panose="02020603050405020304" pitchFamily="18" charset="0"/>
              </a:rPr>
              <a:t>chân</a:t>
            </a:r>
            <a:r>
              <a:rPr lang="en-US" sz="2400" b="1" i="0" dirty="0">
                <a:solidFill>
                  <a:srgbClr val="000000"/>
                </a:solidFill>
                <a:effectLst/>
                <a:latin typeface="Times New Roman" panose="02020603050405020304" pitchFamily="18" charset="0"/>
                <a:cs typeface="Times New Roman" panose="02020603050405020304" pitchFamily="18" charset="0"/>
              </a:rPr>
              <a:t> A4 (SDA) </a:t>
            </a:r>
            <a:r>
              <a:rPr lang="vi-VN" sz="2400" b="1" dirty="0">
                <a:solidFill>
                  <a:srgbClr val="000000"/>
                </a:solidFill>
                <a:latin typeface="Times New Roman" panose="02020603050405020304" pitchFamily="18" charset="0"/>
                <a:cs typeface="Times New Roman" panose="02020603050405020304" pitchFamily="18" charset="0"/>
              </a:rPr>
              <a:t>,</a:t>
            </a:r>
            <a:r>
              <a:rPr lang="en-US" sz="2400" b="1" i="0" dirty="0">
                <a:solidFill>
                  <a:srgbClr val="000000"/>
                </a:solidFill>
                <a:effectLst/>
                <a:latin typeface="Times New Roman" panose="02020603050405020304" pitchFamily="18" charset="0"/>
                <a:cs typeface="Times New Roman" panose="02020603050405020304" pitchFamily="18" charset="0"/>
              </a:rPr>
              <a:t> A5 (SCL) </a:t>
            </a:r>
            <a:r>
              <a:rPr lang="vi-VN" sz="2400" b="1" i="0" dirty="0">
                <a:solidFill>
                  <a:srgbClr val="000000"/>
                </a:solidFill>
                <a:effectLst/>
                <a:latin typeface="Times New Roman" panose="02020603050405020304" pitchFamily="18" charset="0"/>
                <a:cs typeface="Times New Roman" panose="02020603050405020304" pitchFamily="18" charset="0"/>
              </a:rPr>
              <a:t>: </a:t>
            </a:r>
            <a:r>
              <a:rPr lang="vi-VN" sz="2400" i="0" dirty="0">
                <a:solidFill>
                  <a:srgbClr val="000000"/>
                </a:solidFill>
                <a:effectLst/>
                <a:latin typeface="Times New Roman" panose="02020603050405020304" pitchFamily="18" charset="0"/>
                <a:cs typeface="Times New Roman" panose="02020603050405020304" pitchFamily="18" charset="0"/>
              </a:rPr>
              <a:t>H</a:t>
            </a:r>
            <a:r>
              <a:rPr lang="en-US" sz="2400" i="0" dirty="0">
                <a:solidFill>
                  <a:srgbClr val="000000"/>
                </a:solidFill>
                <a:effectLst/>
                <a:latin typeface="Times New Roman" panose="02020603050405020304" pitchFamily="18" charset="0"/>
                <a:cs typeface="Times New Roman" panose="02020603050405020304" pitchFamily="18" charset="0"/>
              </a:rPr>
              <a:t>ỗ </a:t>
            </a:r>
            <a:r>
              <a:rPr lang="en-US" sz="2400" i="0" dirty="0" err="1">
                <a:solidFill>
                  <a:srgbClr val="000000"/>
                </a:solidFill>
                <a:effectLst/>
                <a:latin typeface="Times New Roman" panose="02020603050405020304" pitchFamily="18" charset="0"/>
                <a:cs typeface="Times New Roman" panose="02020603050405020304" pitchFamily="18" charset="0"/>
              </a:rPr>
              <a:t>trợ</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giao</a:t>
            </a:r>
            <a:r>
              <a:rPr lang="en-US" sz="2400" i="0" dirty="0">
                <a:solidFill>
                  <a:srgbClr val="000000"/>
                </a:solidFill>
                <a:effectLst/>
                <a:latin typeface="Times New Roman" panose="02020603050405020304" pitchFamily="18" charset="0"/>
                <a:cs typeface="Times New Roman" panose="02020603050405020304" pitchFamily="18" charset="0"/>
              </a:rPr>
              <a:t> </a:t>
            </a:r>
            <a:r>
              <a:rPr lang="en-US" sz="2400" i="0" dirty="0" err="1">
                <a:solidFill>
                  <a:srgbClr val="000000"/>
                </a:solidFill>
                <a:effectLst/>
                <a:latin typeface="Times New Roman" panose="02020603050405020304" pitchFamily="18" charset="0"/>
                <a:cs typeface="Times New Roman" panose="02020603050405020304" pitchFamily="18" charset="0"/>
              </a:rPr>
              <a:t>tiếp</a:t>
            </a:r>
            <a:r>
              <a:rPr lang="en-US" sz="2400" i="0" dirty="0">
                <a:solidFill>
                  <a:srgbClr val="000000"/>
                </a:solidFill>
                <a:effectLst/>
                <a:latin typeface="Times New Roman" panose="02020603050405020304" pitchFamily="18" charset="0"/>
                <a:cs typeface="Times New Roman" panose="02020603050405020304" pitchFamily="18" charset="0"/>
              </a:rPr>
              <a:t> I2C</a:t>
            </a:r>
            <a:endParaRPr lang="vi-VN" sz="2400" i="0" dirty="0">
              <a:solidFill>
                <a:srgbClr val="000000"/>
              </a:solidFill>
              <a:effectLst/>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E0CD177C-2E70-4DDB-9565-8A1F3B35E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18" y="1527944"/>
            <a:ext cx="5678666" cy="4007560"/>
          </a:xfrm>
          <a:prstGeom prst="rect">
            <a:avLst/>
          </a:prstGeom>
        </p:spPr>
      </p:pic>
    </p:spTree>
    <p:extLst>
      <p:ext uri="{BB962C8B-B14F-4D97-AF65-F5344CB8AC3E}">
        <p14:creationId xmlns:p14="http://schemas.microsoft.com/office/powerpoint/2010/main" val="3166132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3E6D27-333E-425C-8127-F94BDF372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0" y="1345452"/>
            <a:ext cx="5176520" cy="5176520"/>
          </a:xfrm>
          <a:prstGeom prst="rect">
            <a:avLst/>
          </a:prstGeom>
        </p:spPr>
      </p:pic>
      <p:sp>
        <p:nvSpPr>
          <p:cNvPr id="7" name="object 2">
            <a:extLst>
              <a:ext uri="{FF2B5EF4-FFF2-40B4-BE49-F238E27FC236}">
                <a16:creationId xmlns:a16="http://schemas.microsoft.com/office/drawing/2014/main" id="{E2DDED88-50EC-492E-A5A1-168320913EE7}"/>
              </a:ext>
            </a:extLst>
          </p:cNvPr>
          <p:cNvSpPr txBox="1">
            <a:spLocks/>
          </p:cNvSpPr>
          <p:nvPr/>
        </p:nvSpPr>
        <p:spPr>
          <a:xfrm>
            <a:off x="2073412" y="5596859"/>
            <a:ext cx="1065442" cy="382156"/>
          </a:xfrm>
          <a:prstGeom prst="rect">
            <a:avLst/>
          </a:prstGeom>
        </p:spPr>
        <p:txBody>
          <a:bodyPr vert="horz" wrap="square" lIns="0" tIns="12700" rIns="0" bIns="0"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spcBef>
                <a:spcPts val="100"/>
              </a:spcBef>
              <a:buNone/>
            </a:pPr>
            <a:r>
              <a:rPr lang="vi-VN" sz="2400" b="1" spc="-5" dirty="0">
                <a:solidFill>
                  <a:schemeClr val="accent1">
                    <a:lumMod val="75000"/>
                  </a:schemeClr>
                </a:solidFill>
                <a:latin typeface="+mj-lt"/>
              </a:rPr>
              <a:t>DHT-11</a:t>
            </a:r>
            <a:endParaRPr lang="vi-VN" sz="4000" spc="-5" dirty="0">
              <a:solidFill>
                <a:schemeClr val="accent1">
                  <a:lumMod val="75000"/>
                </a:schemeClr>
              </a:solidFill>
            </a:endParaRPr>
          </a:p>
        </p:txBody>
      </p:sp>
      <p:sp>
        <p:nvSpPr>
          <p:cNvPr id="11" name="TextBox 10">
            <a:extLst>
              <a:ext uri="{FF2B5EF4-FFF2-40B4-BE49-F238E27FC236}">
                <a16:creationId xmlns:a16="http://schemas.microsoft.com/office/drawing/2014/main" id="{1E97FD4C-D9A2-41DC-B1BA-9E95DBA516A3}"/>
              </a:ext>
            </a:extLst>
          </p:cNvPr>
          <p:cNvSpPr txBox="1"/>
          <p:nvPr/>
        </p:nvSpPr>
        <p:spPr>
          <a:xfrm>
            <a:off x="4602480" y="1976944"/>
            <a:ext cx="7589520" cy="3046988"/>
          </a:xfrm>
          <a:prstGeom prst="rect">
            <a:avLst/>
          </a:prstGeom>
          <a:noFill/>
        </p:spPr>
        <p:txBody>
          <a:bodyPr wrap="square">
            <a:spAutoFit/>
          </a:bodyPr>
          <a:lstStyle/>
          <a:p>
            <a:r>
              <a:rPr lang="en-US" sz="2400" b="1" dirty="0" err="1">
                <a:latin typeface="Times New Roman" panose="02020603050405020304" pitchFamily="18" charset="0"/>
                <a:cs typeface="Times New Roman" panose="02020603050405020304" pitchFamily="18" charset="0"/>
              </a:rPr>
              <a:t>Thông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số</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kỹ</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thuật</a:t>
            </a:r>
            <a:endParaRPr lang="vi-VN" sz="2400" b="1"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3-5.5V DC</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ẩm</a:t>
            </a:r>
            <a:r>
              <a:rPr lang="en-US" sz="2400" dirty="0">
                <a:latin typeface="Times New Roman" panose="02020603050405020304" pitchFamily="18" charset="0"/>
                <a:cs typeface="Times New Roman" panose="02020603050405020304" pitchFamily="18" charset="0"/>
              </a:rPr>
              <a:t>: 20 - 90%</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Sai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ẩm</a:t>
            </a:r>
            <a:r>
              <a:rPr lang="en-US" sz="2400" dirty="0">
                <a:latin typeface="Times New Roman" panose="02020603050405020304" pitchFamily="18" charset="0"/>
                <a:cs typeface="Times New Roman" panose="02020603050405020304" pitchFamily="18" charset="0"/>
              </a:rPr>
              <a:t>: ± 5%</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0 - 55</a:t>
            </a:r>
            <a:r>
              <a:rPr lang="en-US" sz="2400" baseline="300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C</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Sai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nhiệt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 2</a:t>
            </a:r>
            <a:r>
              <a:rPr lang="en-US" sz="2400" baseline="300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C</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qua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digital 1-wire</a:t>
            </a:r>
          </a:p>
        </p:txBody>
      </p:sp>
      <p:sp>
        <p:nvSpPr>
          <p:cNvPr id="13" name="object 2">
            <a:extLst>
              <a:ext uri="{FF2B5EF4-FFF2-40B4-BE49-F238E27FC236}">
                <a16:creationId xmlns:a16="http://schemas.microsoft.com/office/drawing/2014/main" id="{1F5A6643-2AC4-4EB7-9156-AFC928FB5830}"/>
              </a:ext>
            </a:extLst>
          </p:cNvPr>
          <p:cNvSpPr txBox="1">
            <a:spLocks/>
          </p:cNvSpPr>
          <p:nvPr/>
        </p:nvSpPr>
        <p:spPr>
          <a:xfrm>
            <a:off x="2192954" y="417308"/>
            <a:ext cx="8596966" cy="443711"/>
          </a:xfrm>
          <a:prstGeom prst="rect">
            <a:avLst/>
          </a:prstGeom>
        </p:spPr>
        <p:txBody>
          <a:bodyPr vert="horz" wrap="square" lIns="0" tIns="12700" rIns="0" bIns="0" rtlCol="0">
            <a:spAutoFit/>
          </a:bodyPr>
          <a:lstStyle>
            <a:defPPr>
              <a:defRPr lang="en-US"/>
            </a:defPPr>
            <a:lvl1pPr marL="0" algn="l" defTabSz="914400" rtl="0" eaLnBrk="1" latinLnBrk="0" hangingPunct="1">
              <a:lnSpc>
                <a:spcPct val="90000"/>
              </a:lnSpc>
              <a:spcBef>
                <a:spcPct val="0"/>
              </a:spcBef>
              <a:buNone/>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kumimoji="0" lang="vi-VN" sz="2800" b="1" i="0" u="none" strike="noStrike" kern="1200" cap="none" spc="-5"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mj-cs"/>
              </a:rPr>
              <a:t>3.6 Những linh kiện chính được sử dụng</a:t>
            </a:r>
            <a:endParaRPr lang="vi-VN" sz="4000" b="1" dirty="0">
              <a:solidFill>
                <a:srgbClr val="FF0000"/>
              </a:solidFill>
              <a:latin typeface="+mj-lt"/>
            </a:endParaRPr>
          </a:p>
        </p:txBody>
      </p:sp>
    </p:spTree>
    <p:extLst>
      <p:ext uri="{BB962C8B-B14F-4D97-AF65-F5344CB8AC3E}">
        <p14:creationId xmlns:p14="http://schemas.microsoft.com/office/powerpoint/2010/main" val="197271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8F1617-B20B-4940-8D8B-B19E86B6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87" y="1421652"/>
            <a:ext cx="5019040" cy="5019040"/>
          </a:xfrm>
          <a:prstGeom prst="rect">
            <a:avLst/>
          </a:prstGeom>
        </p:spPr>
      </p:pic>
      <p:sp>
        <p:nvSpPr>
          <p:cNvPr id="5" name="object 2">
            <a:extLst>
              <a:ext uri="{FF2B5EF4-FFF2-40B4-BE49-F238E27FC236}">
                <a16:creationId xmlns:a16="http://schemas.microsoft.com/office/drawing/2014/main" id="{52677C03-BF63-4D98-AF4A-0735D92B2E8A}"/>
              </a:ext>
            </a:extLst>
          </p:cNvPr>
          <p:cNvSpPr txBox="1">
            <a:spLocks/>
          </p:cNvSpPr>
          <p:nvPr/>
        </p:nvSpPr>
        <p:spPr>
          <a:xfrm>
            <a:off x="2072801" y="5570856"/>
            <a:ext cx="1479292" cy="382156"/>
          </a:xfrm>
          <a:prstGeom prst="rect">
            <a:avLst/>
          </a:prstGeom>
        </p:spPr>
        <p:txBody>
          <a:bodyPr vert="horz" wrap="square" lIns="0" tIns="12700" rIns="0" bIns="0"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spcBef>
                <a:spcPts val="100"/>
              </a:spcBef>
              <a:buFont typeface="Arial" panose="020B0604020202020204" pitchFamily="34" charset="0"/>
              <a:buNone/>
            </a:pPr>
            <a:r>
              <a:rPr lang="vi-VN" sz="2400" b="1" spc="-5" dirty="0">
                <a:solidFill>
                  <a:schemeClr val="accent1">
                    <a:lumMod val="75000"/>
                  </a:schemeClr>
                </a:solidFill>
                <a:latin typeface="+mj-lt"/>
              </a:rPr>
              <a:t>HC-SR501</a:t>
            </a:r>
            <a:endParaRPr lang="vi-VN" sz="4000" dirty="0">
              <a:solidFill>
                <a:schemeClr val="accent1">
                  <a:lumMod val="75000"/>
                </a:schemeClr>
              </a:solidFill>
            </a:endParaRPr>
          </a:p>
        </p:txBody>
      </p:sp>
      <p:sp>
        <p:nvSpPr>
          <p:cNvPr id="10" name="TextBox 9">
            <a:extLst>
              <a:ext uri="{FF2B5EF4-FFF2-40B4-BE49-F238E27FC236}">
                <a16:creationId xmlns:a16="http://schemas.microsoft.com/office/drawing/2014/main" id="{2D82A7FD-BA5F-4470-9837-E24575A9DE8C}"/>
              </a:ext>
            </a:extLst>
          </p:cNvPr>
          <p:cNvSpPr txBox="1"/>
          <p:nvPr/>
        </p:nvSpPr>
        <p:spPr>
          <a:xfrm>
            <a:off x="5430912" y="2223012"/>
            <a:ext cx="6421120" cy="3416320"/>
          </a:xfrm>
          <a:prstGeom prst="rect">
            <a:avLst/>
          </a:prstGeom>
          <a:noFill/>
        </p:spPr>
        <p:txBody>
          <a:bodyPr wrap="square">
            <a:spAutoFit/>
          </a:bodyPr>
          <a:lstStyle/>
          <a:p>
            <a:pPr algn="l"/>
            <a:r>
              <a:rPr lang="vi-VN" sz="2400" b="1" i="0" dirty="0">
                <a:solidFill>
                  <a:srgbClr val="000000"/>
                </a:solidFill>
                <a:effectLst/>
                <a:latin typeface="+mj-lt"/>
              </a:rPr>
              <a:t>Thông số kỹ thuật</a:t>
            </a:r>
            <a:endParaRPr lang="vi-VN" sz="2400" b="0" i="0" dirty="0">
              <a:solidFill>
                <a:srgbClr val="000000"/>
              </a:solidFill>
              <a:effectLst/>
              <a:latin typeface="+mj-lt"/>
            </a:endParaRPr>
          </a:p>
          <a:p>
            <a:pPr algn="l">
              <a:buFont typeface="Arial" panose="020B0604020202020204" pitchFamily="34" charset="0"/>
              <a:buChar char="•"/>
            </a:pPr>
            <a:r>
              <a:rPr lang="vi-VN" sz="2400" b="0" i="0" dirty="0">
                <a:solidFill>
                  <a:srgbClr val="000000"/>
                </a:solidFill>
                <a:effectLst/>
                <a:latin typeface="+mj-lt"/>
              </a:rPr>
              <a:t> Sử dụng điện áp: 4.5V - 20V DC</a:t>
            </a:r>
          </a:p>
          <a:p>
            <a:pPr algn="l">
              <a:buFont typeface="Arial" panose="020B0604020202020204" pitchFamily="34" charset="0"/>
              <a:buChar char="•"/>
            </a:pPr>
            <a:r>
              <a:rPr lang="vi-VN" sz="2400" b="0" i="0" dirty="0">
                <a:solidFill>
                  <a:srgbClr val="000000"/>
                </a:solidFill>
                <a:effectLst/>
                <a:latin typeface="+mj-lt"/>
              </a:rPr>
              <a:t> Điện áp đầu ra: 0V - 3.3V DC</a:t>
            </a:r>
          </a:p>
          <a:p>
            <a:pPr algn="l">
              <a:buFont typeface="Arial" panose="020B0604020202020204" pitchFamily="34" charset="0"/>
              <a:buChar char="•"/>
            </a:pPr>
            <a:r>
              <a:rPr lang="vi-VN" sz="2400" b="0" i="0" dirty="0">
                <a:solidFill>
                  <a:srgbClr val="000000"/>
                </a:solidFill>
                <a:effectLst/>
                <a:latin typeface="+mj-lt"/>
              </a:rPr>
              <a:t> Có 2 chế độ hoạt động:</a:t>
            </a:r>
          </a:p>
          <a:p>
            <a:pPr lvl="1" algn="l"/>
            <a:r>
              <a:rPr lang="vi-VN" sz="2400" b="0" i="0" dirty="0">
                <a:solidFill>
                  <a:srgbClr val="000000"/>
                </a:solidFill>
                <a:effectLst/>
                <a:latin typeface="+mj-lt"/>
              </a:rPr>
              <a:t>+ (L) không lặp lại kích hoạt</a:t>
            </a:r>
          </a:p>
          <a:p>
            <a:pPr lvl="1" algn="l"/>
            <a:r>
              <a:rPr lang="vi-VN" sz="2400" b="0" i="0" dirty="0">
                <a:solidFill>
                  <a:srgbClr val="000000"/>
                </a:solidFill>
                <a:effectLst/>
                <a:latin typeface="+mj-lt"/>
              </a:rPr>
              <a:t>+ (H) lặp lại kích hoạt</a:t>
            </a:r>
          </a:p>
          <a:p>
            <a:pPr algn="l">
              <a:buFont typeface="Arial" panose="020B0604020202020204" pitchFamily="34" charset="0"/>
              <a:buChar char="•"/>
            </a:pPr>
            <a:r>
              <a:rPr lang="vi-VN" sz="2400" b="0" i="0" dirty="0">
                <a:solidFill>
                  <a:srgbClr val="000000"/>
                </a:solidFill>
                <a:effectLst/>
                <a:latin typeface="+mj-lt"/>
              </a:rPr>
              <a:t> Thời gian trễ: điều chỉnh trong khoảng 0.5-200s</a:t>
            </a:r>
          </a:p>
          <a:p>
            <a:pPr algn="l">
              <a:buFont typeface="Arial" panose="020B0604020202020204" pitchFamily="34" charset="0"/>
              <a:buChar char="•"/>
            </a:pPr>
            <a:r>
              <a:rPr lang="vi-VN" sz="2400" b="0" i="0" dirty="0">
                <a:solidFill>
                  <a:srgbClr val="000000"/>
                </a:solidFill>
                <a:effectLst/>
                <a:latin typeface="+mj-lt"/>
              </a:rPr>
              <a:t> Góc quét &lt;100 độ</a:t>
            </a:r>
          </a:p>
          <a:p>
            <a:pPr algn="l">
              <a:buFont typeface="Arial" panose="020B0604020202020204" pitchFamily="34" charset="0"/>
              <a:buChar char="•"/>
            </a:pPr>
            <a:r>
              <a:rPr lang="vi-VN" sz="2400" b="0" i="0" dirty="0">
                <a:solidFill>
                  <a:srgbClr val="000000"/>
                </a:solidFill>
                <a:effectLst/>
                <a:latin typeface="+mj-lt"/>
              </a:rPr>
              <a:t> Khoảng các phát hiện: 2m -4.5m</a:t>
            </a:r>
          </a:p>
        </p:txBody>
      </p:sp>
      <p:sp>
        <p:nvSpPr>
          <p:cNvPr id="11" name="object 2">
            <a:extLst>
              <a:ext uri="{FF2B5EF4-FFF2-40B4-BE49-F238E27FC236}">
                <a16:creationId xmlns:a16="http://schemas.microsoft.com/office/drawing/2014/main" id="{04E30FC3-A969-458B-920A-656565765CA0}"/>
              </a:ext>
            </a:extLst>
          </p:cNvPr>
          <p:cNvSpPr txBox="1">
            <a:spLocks/>
          </p:cNvSpPr>
          <p:nvPr/>
        </p:nvSpPr>
        <p:spPr>
          <a:xfrm>
            <a:off x="2192954" y="417308"/>
            <a:ext cx="8596966" cy="443711"/>
          </a:xfrm>
          <a:prstGeom prst="rect">
            <a:avLst/>
          </a:prstGeom>
        </p:spPr>
        <p:txBody>
          <a:bodyPr vert="horz" wrap="square" lIns="0" tIns="12700" rIns="0" bIns="0" rtlCol="0">
            <a:spAutoFit/>
          </a:bodyPr>
          <a:lstStyle>
            <a:defPPr>
              <a:defRPr lang="en-US"/>
            </a:defPPr>
            <a:lvl1pPr marL="0" algn="l" defTabSz="914400" rtl="0" eaLnBrk="1" latinLnBrk="0" hangingPunct="1">
              <a:lnSpc>
                <a:spcPct val="90000"/>
              </a:lnSpc>
              <a:spcBef>
                <a:spcPct val="0"/>
              </a:spcBef>
              <a:buNone/>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kumimoji="0" lang="vi-VN" sz="2800" b="1" i="0" u="none" strike="noStrike" kern="1200" cap="none" spc="-5"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mj-cs"/>
              </a:rPr>
              <a:t>3.6 Những linh kiện chính được sử dụng</a:t>
            </a:r>
            <a:endParaRPr lang="vi-VN" sz="4000" b="1" dirty="0">
              <a:solidFill>
                <a:srgbClr val="FF0000"/>
              </a:solidFill>
              <a:latin typeface="+mj-lt"/>
            </a:endParaRPr>
          </a:p>
        </p:txBody>
      </p:sp>
    </p:spTree>
    <p:extLst>
      <p:ext uri="{BB962C8B-B14F-4D97-AF65-F5344CB8AC3E}">
        <p14:creationId xmlns:p14="http://schemas.microsoft.com/office/powerpoint/2010/main" val="2691281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43B85-8A5D-4413-9FAD-88B251F82CB3}"/>
              </a:ext>
            </a:extLst>
          </p:cNvPr>
          <p:cNvPicPr>
            <a:picLocks noChangeAspect="1"/>
          </p:cNvPicPr>
          <p:nvPr/>
        </p:nvPicPr>
        <p:blipFill rotWithShape="1">
          <a:blip r:embed="rId3">
            <a:extLst>
              <a:ext uri="{28A0092B-C50C-407E-A947-70E740481C1C}">
                <a14:useLocalDpi xmlns:a14="http://schemas.microsoft.com/office/drawing/2010/main" val="0"/>
              </a:ext>
            </a:extLst>
          </a:blip>
          <a:srcRect t="6215" b="3432"/>
          <a:stretch/>
        </p:blipFill>
        <p:spPr>
          <a:xfrm>
            <a:off x="543559" y="1300480"/>
            <a:ext cx="5455335" cy="4834518"/>
          </a:xfrm>
          <a:prstGeom prst="rect">
            <a:avLst/>
          </a:prstGeom>
        </p:spPr>
      </p:pic>
      <p:sp>
        <p:nvSpPr>
          <p:cNvPr id="7" name="object 2">
            <a:extLst>
              <a:ext uri="{FF2B5EF4-FFF2-40B4-BE49-F238E27FC236}">
                <a16:creationId xmlns:a16="http://schemas.microsoft.com/office/drawing/2014/main" id="{B4EFA78A-4EB9-411B-8E42-E2B9D74A93A7}"/>
              </a:ext>
            </a:extLst>
          </p:cNvPr>
          <p:cNvSpPr txBox="1">
            <a:spLocks/>
          </p:cNvSpPr>
          <p:nvPr/>
        </p:nvSpPr>
        <p:spPr>
          <a:xfrm>
            <a:off x="1537692" y="6038545"/>
            <a:ext cx="2779331" cy="382156"/>
          </a:xfrm>
          <a:prstGeom prst="rect">
            <a:avLst/>
          </a:prstGeom>
        </p:spPr>
        <p:txBody>
          <a:bodyPr vert="horz" wrap="square" lIns="0" tIns="12700" rIns="0" bIns="0"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spcBef>
                <a:spcPts val="100"/>
              </a:spcBef>
              <a:buNone/>
            </a:pPr>
            <a:r>
              <a:rPr lang="vi-VN" sz="2400" b="1" spc="-5" dirty="0">
                <a:solidFill>
                  <a:schemeClr val="accent1">
                    <a:lumMod val="75000"/>
                  </a:schemeClr>
                </a:solidFill>
                <a:latin typeface="+mj-lt"/>
              </a:rPr>
              <a:t>Màn hình LCD 1602</a:t>
            </a:r>
            <a:endParaRPr lang="vi-VN" sz="4000" dirty="0">
              <a:solidFill>
                <a:schemeClr val="accent1">
                  <a:lumMod val="75000"/>
                </a:schemeClr>
              </a:solidFill>
            </a:endParaRPr>
          </a:p>
        </p:txBody>
      </p:sp>
      <p:sp>
        <p:nvSpPr>
          <p:cNvPr id="9" name="TextBox 8">
            <a:extLst>
              <a:ext uri="{FF2B5EF4-FFF2-40B4-BE49-F238E27FC236}">
                <a16:creationId xmlns:a16="http://schemas.microsoft.com/office/drawing/2014/main" id="{AA6DB73C-AAC7-4EEE-8583-6342FC5D27DF}"/>
              </a:ext>
            </a:extLst>
          </p:cNvPr>
          <p:cNvSpPr txBox="1"/>
          <p:nvPr/>
        </p:nvSpPr>
        <p:spPr>
          <a:xfrm>
            <a:off x="6096000" y="1898918"/>
            <a:ext cx="5552441" cy="3046988"/>
          </a:xfrm>
          <a:prstGeom prst="rect">
            <a:avLst/>
          </a:prstGeom>
          <a:noFill/>
        </p:spPr>
        <p:txBody>
          <a:bodyPr wrap="square">
            <a:spAutoFit/>
          </a:bodyPr>
          <a:lstStyle/>
          <a:p>
            <a:pPr algn="l" rtl="0">
              <a:spcBef>
                <a:spcPts val="0"/>
              </a:spcBef>
              <a:spcAft>
                <a:spcPts val="0"/>
              </a:spcAft>
            </a:pPr>
            <a:r>
              <a:rPr lang="en-US" sz="2400" b="1" i="0" dirty="0" err="1">
                <a:solidFill>
                  <a:srgbClr val="222222"/>
                </a:solidFill>
                <a:effectLst/>
                <a:latin typeface="Times New Roman" panose="02020603050405020304" pitchFamily="18" charset="0"/>
                <a:cs typeface="Times New Roman" panose="02020603050405020304" pitchFamily="18" charset="0"/>
              </a:rPr>
              <a:t>Thông</a:t>
            </a:r>
            <a:r>
              <a:rPr lang="en-US" sz="2400" b="1" i="0" dirty="0">
                <a:solidFill>
                  <a:srgbClr val="222222"/>
                </a:solidFill>
                <a:effectLst/>
                <a:latin typeface="Times New Roman" panose="02020603050405020304" pitchFamily="18" charset="0"/>
                <a:cs typeface="Times New Roman" panose="02020603050405020304" pitchFamily="18" charset="0"/>
              </a:rPr>
              <a:t> </a:t>
            </a:r>
            <a:r>
              <a:rPr lang="en-US" sz="2400" b="1" i="0" dirty="0" err="1">
                <a:solidFill>
                  <a:srgbClr val="222222"/>
                </a:solidFill>
                <a:effectLst/>
                <a:latin typeface="Times New Roman" panose="02020603050405020304" pitchFamily="18" charset="0"/>
                <a:cs typeface="Times New Roman" panose="02020603050405020304" pitchFamily="18" charset="0"/>
              </a:rPr>
              <a:t>số</a:t>
            </a:r>
            <a:r>
              <a:rPr lang="en-US" sz="2400" b="1" i="0" dirty="0">
                <a:solidFill>
                  <a:srgbClr val="222222"/>
                </a:solidFill>
                <a:effectLst/>
                <a:latin typeface="Times New Roman" panose="02020603050405020304" pitchFamily="18" charset="0"/>
                <a:cs typeface="Times New Roman" panose="02020603050405020304" pitchFamily="18" charset="0"/>
              </a:rPr>
              <a:t> </a:t>
            </a:r>
            <a:r>
              <a:rPr lang="en-US" sz="2400" b="1" i="0" dirty="0" err="1">
                <a:solidFill>
                  <a:srgbClr val="222222"/>
                </a:solidFill>
                <a:effectLst/>
                <a:latin typeface="Times New Roman" panose="02020603050405020304" pitchFamily="18" charset="0"/>
                <a:cs typeface="Times New Roman" panose="02020603050405020304" pitchFamily="18" charset="0"/>
              </a:rPr>
              <a:t>kĩ</a:t>
            </a:r>
            <a:r>
              <a:rPr lang="en-US" sz="2400" b="1" i="0" dirty="0">
                <a:solidFill>
                  <a:srgbClr val="222222"/>
                </a:solidFill>
                <a:effectLst/>
                <a:latin typeface="Times New Roman" panose="02020603050405020304" pitchFamily="18" charset="0"/>
                <a:cs typeface="Times New Roman" panose="02020603050405020304" pitchFamily="18" charset="0"/>
              </a:rPr>
              <a:t> </a:t>
            </a:r>
            <a:r>
              <a:rPr lang="en-US" sz="2400" b="1" i="0" dirty="0" err="1">
                <a:solidFill>
                  <a:srgbClr val="222222"/>
                </a:solidFill>
                <a:effectLst/>
                <a:latin typeface="Times New Roman" panose="02020603050405020304" pitchFamily="18" charset="0"/>
                <a:cs typeface="Times New Roman" panose="02020603050405020304" pitchFamily="18" charset="0"/>
              </a:rPr>
              <a:t>thuật</a:t>
            </a:r>
            <a:endParaRPr lang="en-US" sz="2400" b="1" i="0" dirty="0">
              <a:solidFill>
                <a:srgbClr val="222222"/>
              </a:solidFill>
              <a:effectLst/>
              <a:latin typeface="Times New Roman" panose="02020603050405020304" pitchFamily="18" charset="0"/>
              <a:cs typeface="Times New Roman" panose="02020603050405020304" pitchFamily="18" charset="0"/>
            </a:endParaRPr>
          </a:p>
          <a:p>
            <a:pPr marL="342900" indent="-342900" algn="l" rtl="0">
              <a:spcBef>
                <a:spcPts val="0"/>
              </a:spcBef>
              <a:spcAft>
                <a:spcPts val="0"/>
              </a:spcAft>
              <a:buFont typeface="Arial" panose="020B0604020202020204" pitchFamily="34" charset="0"/>
              <a:buChar char="•"/>
            </a:pPr>
            <a:r>
              <a:rPr lang="en-US" sz="2400" b="0" i="0" dirty="0" err="1">
                <a:solidFill>
                  <a:srgbClr val="222222"/>
                </a:solidFill>
                <a:effectLst/>
                <a:latin typeface="Times New Roman" panose="02020603050405020304" pitchFamily="18" charset="0"/>
                <a:cs typeface="Times New Roman" panose="02020603050405020304" pitchFamily="18" charset="0"/>
              </a:rPr>
              <a:t>Điện</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áp</a:t>
            </a:r>
            <a:r>
              <a:rPr lang="en-US" sz="2400" b="0" i="0" dirty="0">
                <a:solidFill>
                  <a:srgbClr val="222222"/>
                </a:solidFill>
                <a:effectLst/>
                <a:latin typeface="Times New Roman" panose="02020603050405020304" pitchFamily="18" charset="0"/>
                <a:cs typeface="Times New Roman" panose="02020603050405020304" pitchFamily="18" charset="0"/>
              </a:rPr>
              <a:t> MAX : 7V</a:t>
            </a:r>
          </a:p>
          <a:p>
            <a:pPr marL="342900" indent="-342900" algn="l" rtl="0">
              <a:spcBef>
                <a:spcPts val="0"/>
              </a:spcBef>
              <a:spcAft>
                <a:spcPts val="0"/>
              </a:spcAft>
              <a:buFont typeface="Arial" panose="020B0604020202020204" pitchFamily="34" charset="0"/>
              <a:buChar char="•"/>
            </a:pPr>
            <a:r>
              <a:rPr lang="en-US" sz="2400" b="0" i="0" dirty="0" err="1">
                <a:solidFill>
                  <a:srgbClr val="222222"/>
                </a:solidFill>
                <a:effectLst/>
                <a:latin typeface="Times New Roman" panose="02020603050405020304" pitchFamily="18" charset="0"/>
                <a:cs typeface="Times New Roman" panose="02020603050405020304" pitchFamily="18" charset="0"/>
              </a:rPr>
              <a:t>Điện</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áp</a:t>
            </a:r>
            <a:r>
              <a:rPr lang="en-US" sz="2400" b="0" i="0" dirty="0">
                <a:solidFill>
                  <a:srgbClr val="222222"/>
                </a:solidFill>
                <a:effectLst/>
                <a:latin typeface="Times New Roman" panose="02020603050405020304" pitchFamily="18" charset="0"/>
                <a:cs typeface="Times New Roman" panose="02020603050405020304" pitchFamily="18" charset="0"/>
              </a:rPr>
              <a:t> MIN : - 0,3V</a:t>
            </a:r>
          </a:p>
          <a:p>
            <a:pPr marL="342900" indent="-342900" algn="l" rtl="0">
              <a:spcBef>
                <a:spcPts val="0"/>
              </a:spcBef>
              <a:spcAft>
                <a:spcPts val="0"/>
              </a:spcAft>
              <a:buFont typeface="Arial" panose="020B0604020202020204" pitchFamily="34" charset="0"/>
              <a:buChar char="•"/>
            </a:pPr>
            <a:r>
              <a:rPr lang="en-US" sz="2400" b="0" i="0" dirty="0" err="1">
                <a:solidFill>
                  <a:srgbClr val="222222"/>
                </a:solidFill>
                <a:effectLst/>
                <a:latin typeface="Times New Roman" panose="02020603050405020304" pitchFamily="18" charset="0"/>
                <a:cs typeface="Times New Roman" panose="02020603050405020304" pitchFamily="18" charset="0"/>
              </a:rPr>
              <a:t>Hoạt</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động</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ổn</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định</a:t>
            </a:r>
            <a:r>
              <a:rPr lang="en-US" sz="2400" b="0" i="0" dirty="0">
                <a:solidFill>
                  <a:srgbClr val="222222"/>
                </a:solidFill>
                <a:effectLst/>
                <a:latin typeface="Times New Roman" panose="02020603050405020304" pitchFamily="18" charset="0"/>
                <a:cs typeface="Times New Roman" panose="02020603050405020304" pitchFamily="18" charset="0"/>
              </a:rPr>
              <a:t> : 2.7-5.5V</a:t>
            </a:r>
          </a:p>
          <a:p>
            <a:pPr marL="342900" indent="-342900" algn="l" rtl="0">
              <a:spcBef>
                <a:spcPts val="0"/>
              </a:spcBef>
              <a:spcAft>
                <a:spcPts val="0"/>
              </a:spcAft>
              <a:buFont typeface="Arial" panose="020B0604020202020204" pitchFamily="34" charset="0"/>
              <a:buChar char="•"/>
            </a:pPr>
            <a:r>
              <a:rPr lang="en-US" sz="2400" b="0" i="0" dirty="0" err="1">
                <a:solidFill>
                  <a:srgbClr val="222222"/>
                </a:solidFill>
                <a:effectLst/>
                <a:latin typeface="Times New Roman" panose="02020603050405020304" pitchFamily="18" charset="0"/>
                <a:cs typeface="Times New Roman" panose="02020603050405020304" pitchFamily="18" charset="0"/>
              </a:rPr>
              <a:t>Điện</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áp</a:t>
            </a:r>
            <a:r>
              <a:rPr lang="en-US" sz="2400" b="0" i="0" dirty="0">
                <a:solidFill>
                  <a:srgbClr val="222222"/>
                </a:solidFill>
                <a:effectLst/>
                <a:latin typeface="Times New Roman" panose="02020603050405020304" pitchFamily="18" charset="0"/>
                <a:cs typeface="Times New Roman" panose="02020603050405020304" pitchFamily="18" charset="0"/>
              </a:rPr>
              <a:t> ra </a:t>
            </a:r>
            <a:r>
              <a:rPr lang="en-US" sz="2400" b="0" i="0" dirty="0" err="1">
                <a:solidFill>
                  <a:srgbClr val="222222"/>
                </a:solidFill>
                <a:effectLst/>
                <a:latin typeface="Times New Roman" panose="02020603050405020304" pitchFamily="18" charset="0"/>
                <a:cs typeface="Times New Roman" panose="02020603050405020304" pitchFamily="18" charset="0"/>
              </a:rPr>
              <a:t>mức</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cao</a:t>
            </a:r>
            <a:r>
              <a:rPr lang="en-US" sz="2400" b="0" i="0" dirty="0">
                <a:solidFill>
                  <a:srgbClr val="222222"/>
                </a:solidFill>
                <a:effectLst/>
                <a:latin typeface="Times New Roman" panose="02020603050405020304" pitchFamily="18" charset="0"/>
                <a:cs typeface="Times New Roman" panose="02020603050405020304" pitchFamily="18" charset="0"/>
              </a:rPr>
              <a:t> : &gt; 2.4</a:t>
            </a:r>
          </a:p>
          <a:p>
            <a:pPr marL="342900" indent="-342900" algn="l" rtl="0">
              <a:spcBef>
                <a:spcPts val="0"/>
              </a:spcBef>
              <a:spcAft>
                <a:spcPts val="0"/>
              </a:spcAft>
              <a:buFont typeface="Arial" panose="020B0604020202020204" pitchFamily="34" charset="0"/>
              <a:buChar char="•"/>
            </a:pPr>
            <a:r>
              <a:rPr lang="en-US" sz="2400" b="0" i="0" dirty="0" err="1">
                <a:solidFill>
                  <a:srgbClr val="222222"/>
                </a:solidFill>
                <a:effectLst/>
                <a:latin typeface="Times New Roman" panose="02020603050405020304" pitchFamily="18" charset="0"/>
                <a:cs typeface="Times New Roman" panose="02020603050405020304" pitchFamily="18" charset="0"/>
              </a:rPr>
              <a:t>Điện</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áp</a:t>
            </a:r>
            <a:r>
              <a:rPr lang="en-US" sz="2400" b="0" i="0" dirty="0">
                <a:solidFill>
                  <a:srgbClr val="222222"/>
                </a:solidFill>
                <a:effectLst/>
                <a:latin typeface="Times New Roman" panose="02020603050405020304" pitchFamily="18" charset="0"/>
                <a:cs typeface="Times New Roman" panose="02020603050405020304" pitchFamily="18" charset="0"/>
              </a:rPr>
              <a:t> ra </a:t>
            </a:r>
            <a:r>
              <a:rPr lang="en-US" sz="2400" b="0" i="0" dirty="0" err="1">
                <a:solidFill>
                  <a:srgbClr val="222222"/>
                </a:solidFill>
                <a:effectLst/>
                <a:latin typeface="Times New Roman" panose="02020603050405020304" pitchFamily="18" charset="0"/>
                <a:cs typeface="Times New Roman" panose="02020603050405020304" pitchFamily="18" charset="0"/>
              </a:rPr>
              <a:t>mức</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thấp</a:t>
            </a:r>
            <a:r>
              <a:rPr lang="en-US" sz="2400" b="0" i="0" dirty="0">
                <a:solidFill>
                  <a:srgbClr val="222222"/>
                </a:solidFill>
                <a:effectLst/>
                <a:latin typeface="Times New Roman" panose="02020603050405020304" pitchFamily="18" charset="0"/>
                <a:cs typeface="Times New Roman" panose="02020603050405020304" pitchFamily="18" charset="0"/>
              </a:rPr>
              <a:t> : &lt;0.4V</a:t>
            </a:r>
          </a:p>
          <a:p>
            <a:pPr marL="342900" indent="-342900" algn="l" rtl="0">
              <a:spcBef>
                <a:spcPts val="0"/>
              </a:spcBef>
              <a:spcAft>
                <a:spcPts val="0"/>
              </a:spcAft>
              <a:buFont typeface="Arial" panose="020B0604020202020204" pitchFamily="34" charset="0"/>
              <a:buChar char="•"/>
            </a:pPr>
            <a:r>
              <a:rPr lang="en-US" sz="2400" b="0" i="0" dirty="0" err="1">
                <a:solidFill>
                  <a:srgbClr val="222222"/>
                </a:solidFill>
                <a:effectLst/>
                <a:latin typeface="Times New Roman" panose="02020603050405020304" pitchFamily="18" charset="0"/>
                <a:cs typeface="Times New Roman" panose="02020603050405020304" pitchFamily="18" charset="0"/>
              </a:rPr>
              <a:t>Dòng</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điện</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cấp</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nguồn</a:t>
            </a:r>
            <a:r>
              <a:rPr lang="en-US" sz="2400" b="0" i="0" dirty="0">
                <a:solidFill>
                  <a:srgbClr val="222222"/>
                </a:solidFill>
                <a:effectLst/>
                <a:latin typeface="Times New Roman" panose="02020603050405020304" pitchFamily="18" charset="0"/>
                <a:cs typeface="Times New Roman" panose="02020603050405020304" pitchFamily="18" charset="0"/>
              </a:rPr>
              <a:t> : 350uA - 600uA</a:t>
            </a:r>
          </a:p>
          <a:p>
            <a:pPr marL="342900" indent="-342900" algn="l" rtl="0">
              <a:spcBef>
                <a:spcPts val="0"/>
              </a:spcBef>
              <a:spcAft>
                <a:spcPts val="0"/>
              </a:spcAft>
              <a:buFont typeface="Arial" panose="020B0604020202020204" pitchFamily="34" charset="0"/>
              <a:buChar char="•"/>
            </a:pPr>
            <a:r>
              <a:rPr lang="en-US" sz="2400" b="0" i="0" dirty="0" err="1">
                <a:solidFill>
                  <a:srgbClr val="222222"/>
                </a:solidFill>
                <a:effectLst/>
                <a:latin typeface="Times New Roman" panose="02020603050405020304" pitchFamily="18" charset="0"/>
                <a:cs typeface="Times New Roman" panose="02020603050405020304" pitchFamily="18" charset="0"/>
              </a:rPr>
              <a:t>Nhiệt</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độ</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hoạt</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0" dirty="0" err="1">
                <a:solidFill>
                  <a:srgbClr val="222222"/>
                </a:solidFill>
                <a:effectLst/>
                <a:latin typeface="Times New Roman" panose="02020603050405020304" pitchFamily="18" charset="0"/>
                <a:cs typeface="Times New Roman" panose="02020603050405020304" pitchFamily="18" charset="0"/>
              </a:rPr>
              <a:t>động</a:t>
            </a:r>
            <a:r>
              <a:rPr lang="en-US" sz="2400" b="0" i="0" dirty="0">
                <a:solidFill>
                  <a:srgbClr val="222222"/>
                </a:solidFill>
                <a:effectLst/>
                <a:latin typeface="Times New Roman" panose="02020603050405020304" pitchFamily="18" charset="0"/>
                <a:cs typeface="Times New Roman" panose="02020603050405020304" pitchFamily="18" charset="0"/>
              </a:rPr>
              <a:t> : - 30 - 75 </a:t>
            </a:r>
            <a:r>
              <a:rPr lang="vi-VN" sz="2400" b="0" i="0" baseline="30000" dirty="0">
                <a:solidFill>
                  <a:srgbClr val="222222"/>
                </a:solidFill>
                <a:effectLst/>
                <a:latin typeface="Times New Roman" panose="02020603050405020304" pitchFamily="18" charset="0"/>
                <a:cs typeface="Times New Roman" panose="02020603050405020304" pitchFamily="18" charset="0"/>
              </a:rPr>
              <a:t>0</a:t>
            </a:r>
            <a:r>
              <a:rPr lang="en-US" sz="2400" b="0" i="0" dirty="0">
                <a:solidFill>
                  <a:srgbClr val="222222"/>
                </a:solidFill>
                <a:effectLst/>
                <a:latin typeface="Times New Roman" panose="02020603050405020304" pitchFamily="18" charset="0"/>
                <a:cs typeface="Times New Roman" panose="02020603050405020304" pitchFamily="18" charset="0"/>
              </a:rPr>
              <a:t>C</a:t>
            </a:r>
          </a:p>
        </p:txBody>
      </p:sp>
      <p:sp>
        <p:nvSpPr>
          <p:cNvPr id="10" name="object 2">
            <a:extLst>
              <a:ext uri="{FF2B5EF4-FFF2-40B4-BE49-F238E27FC236}">
                <a16:creationId xmlns:a16="http://schemas.microsoft.com/office/drawing/2014/main" id="{447C5474-760F-450A-93A4-7A38F9FA1D11}"/>
              </a:ext>
            </a:extLst>
          </p:cNvPr>
          <p:cNvSpPr txBox="1">
            <a:spLocks/>
          </p:cNvSpPr>
          <p:nvPr/>
        </p:nvSpPr>
        <p:spPr>
          <a:xfrm>
            <a:off x="2175370" y="571066"/>
            <a:ext cx="8596966" cy="443711"/>
          </a:xfrm>
          <a:prstGeom prst="rect">
            <a:avLst/>
          </a:prstGeom>
        </p:spPr>
        <p:txBody>
          <a:bodyPr vert="horz" wrap="square" lIns="0" tIns="12700" rIns="0" bIns="0" rtlCol="0">
            <a:spAutoFit/>
          </a:bodyPr>
          <a:lstStyle>
            <a:defPPr>
              <a:defRPr lang="en-US"/>
            </a:defPPr>
            <a:lvl1pPr marL="0" algn="l" defTabSz="914400" rtl="0" eaLnBrk="1" latinLnBrk="0" hangingPunct="1">
              <a:lnSpc>
                <a:spcPct val="90000"/>
              </a:lnSpc>
              <a:spcBef>
                <a:spcPct val="0"/>
              </a:spcBef>
              <a:buNone/>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kumimoji="0" lang="vi-VN" sz="2800" b="1" i="0" u="none" strike="noStrike" kern="1200" cap="none" spc="-5"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mj-cs"/>
              </a:rPr>
              <a:t>3.6 Những linh kiện chính được sử dụng</a:t>
            </a:r>
            <a:endParaRPr lang="vi-VN" sz="4000" b="1" dirty="0">
              <a:solidFill>
                <a:srgbClr val="FF0000"/>
              </a:solidFill>
              <a:latin typeface="+mj-lt"/>
            </a:endParaRPr>
          </a:p>
        </p:txBody>
      </p:sp>
    </p:spTree>
    <p:extLst>
      <p:ext uri="{BB962C8B-B14F-4D97-AF65-F5344CB8AC3E}">
        <p14:creationId xmlns:p14="http://schemas.microsoft.com/office/powerpoint/2010/main" val="1574110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92D1618-C672-46EF-8593-4B7257CD5A5C}"/>
              </a:ext>
            </a:extLst>
          </p:cNvPr>
          <p:cNvSpPr txBox="1">
            <a:spLocks/>
          </p:cNvSpPr>
          <p:nvPr/>
        </p:nvSpPr>
        <p:spPr>
          <a:xfrm>
            <a:off x="2192954" y="509641"/>
            <a:ext cx="9659078" cy="443711"/>
          </a:xfrm>
          <a:prstGeom prst="rect">
            <a:avLst/>
          </a:prstGeom>
        </p:spPr>
        <p:txBody>
          <a:bodyPr vert="horz" wrap="square" lIns="0" tIns="12700" rIns="0" bIns="0" rtlCol="0" anchor="ctr">
            <a:spAutoFit/>
          </a:bodyPr>
          <a:lstStyle>
            <a:defPPr>
              <a:defRPr lang="en-US"/>
            </a:defPPr>
            <a:lvl1pPr marL="0" algn="l" defTabSz="914400" rtl="0" eaLnBrk="1" latinLnBrk="0" hangingPunct="1">
              <a:lnSpc>
                <a:spcPct val="90000"/>
              </a:lnSpc>
              <a:spcBef>
                <a:spcPct val="0"/>
              </a:spcBef>
              <a:buNone/>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kumimoji="0" lang="vi-VN" sz="2800" b="1" i="0" u="none" strike="noStrike" kern="1200" cap="none" spc="-5"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mj-cs"/>
              </a:rPr>
              <a:t>3.6 Những linh kiện chính được sử dụng</a:t>
            </a:r>
            <a:endParaRPr lang="vi-VN" sz="4000" b="1" dirty="0">
              <a:solidFill>
                <a:srgbClr val="FF0000"/>
              </a:solidFill>
              <a:latin typeface="+mj-lt"/>
            </a:endParaRPr>
          </a:p>
        </p:txBody>
      </p:sp>
      <p:pic>
        <p:nvPicPr>
          <p:cNvPr id="3" name="Picture 2">
            <a:extLst>
              <a:ext uri="{FF2B5EF4-FFF2-40B4-BE49-F238E27FC236}">
                <a16:creationId xmlns:a16="http://schemas.microsoft.com/office/drawing/2014/main" id="{0E79CD51-EBB1-4D96-8B5B-CA496B91A814}"/>
              </a:ext>
            </a:extLst>
          </p:cNvPr>
          <p:cNvPicPr>
            <a:picLocks noChangeAspect="1"/>
          </p:cNvPicPr>
          <p:nvPr/>
        </p:nvPicPr>
        <p:blipFill rotWithShape="1">
          <a:blip r:embed="rId3">
            <a:extLst>
              <a:ext uri="{28A0092B-C50C-407E-A947-70E740481C1C}">
                <a14:useLocalDpi xmlns:a14="http://schemas.microsoft.com/office/drawing/2010/main" val="0"/>
              </a:ext>
            </a:extLst>
          </a:blip>
          <a:srcRect l="7358" t="10069" r="8499" b="11950"/>
          <a:stretch/>
        </p:blipFill>
        <p:spPr>
          <a:xfrm>
            <a:off x="511171" y="1406856"/>
            <a:ext cx="4518029" cy="4187163"/>
          </a:xfrm>
          <a:prstGeom prst="rect">
            <a:avLst/>
          </a:prstGeom>
        </p:spPr>
      </p:pic>
      <p:sp>
        <p:nvSpPr>
          <p:cNvPr id="13" name="TextBox 12">
            <a:extLst>
              <a:ext uri="{FF2B5EF4-FFF2-40B4-BE49-F238E27FC236}">
                <a16:creationId xmlns:a16="http://schemas.microsoft.com/office/drawing/2014/main" id="{94CFADFD-007D-4732-AF15-157308997578}"/>
              </a:ext>
            </a:extLst>
          </p:cNvPr>
          <p:cNvSpPr txBox="1"/>
          <p:nvPr/>
        </p:nvSpPr>
        <p:spPr>
          <a:xfrm>
            <a:off x="4902592" y="1933159"/>
            <a:ext cx="6778237" cy="2677656"/>
          </a:xfrm>
          <a:prstGeom prst="rect">
            <a:avLst/>
          </a:prstGeom>
          <a:noFill/>
        </p:spPr>
        <p:txBody>
          <a:bodyPr wrap="square">
            <a:spAutoFit/>
          </a:bodyPr>
          <a:lstStyle/>
          <a:p>
            <a:pPr marL="342900" indent="-342900" algn="just">
              <a:buFont typeface="Arial" panose="020B0604020202020204" pitchFamily="34" charset="0"/>
              <a:buChar char="•"/>
            </a:pPr>
            <a:r>
              <a:rPr lang="vi-VN" sz="2400" b="0" i="0" dirty="0">
                <a:solidFill>
                  <a:srgbClr val="000000"/>
                </a:solidFill>
                <a:effectLst/>
                <a:latin typeface="+mj-lt"/>
              </a:rPr>
              <a:t>Thay vì sử dụng tối thiểu 6 chân của vi điều khiển để kết nối với LCD (RS, EN, D7, D6, D5 và D4) thì với module chuyển đổi chỉ cần sử dụng 2 chân (SCL, SDA) để kết nối.</a:t>
            </a:r>
          </a:p>
          <a:p>
            <a:pPr algn="l"/>
            <a:endParaRPr lang="vi-VN" sz="2400" b="1" i="0" dirty="0">
              <a:solidFill>
                <a:srgbClr val="000000"/>
              </a:solidFill>
              <a:effectLst/>
              <a:latin typeface="open sans condensed bold"/>
            </a:endParaRPr>
          </a:p>
          <a:p>
            <a:pPr marL="342900" indent="-342900" algn="l">
              <a:buFont typeface="Arial" panose="020B0604020202020204" pitchFamily="34" charset="0"/>
              <a:buChar char="•"/>
            </a:pPr>
            <a:r>
              <a:rPr lang="vi-VN" sz="2400" i="0" dirty="0">
                <a:solidFill>
                  <a:srgbClr val="000000"/>
                </a:solidFill>
                <a:effectLst/>
                <a:latin typeface="+mj-lt"/>
              </a:rPr>
              <a:t>Ưu điểm t</a:t>
            </a:r>
            <a:r>
              <a:rPr lang="vi-VN" sz="2400" b="0" i="0" dirty="0">
                <a:solidFill>
                  <a:srgbClr val="000000"/>
                </a:solidFill>
                <a:effectLst/>
                <a:latin typeface="+mj-lt"/>
              </a:rPr>
              <a:t>iết kiệm chân cho vi điều khiển và dễ dàng kết nối với LCD</a:t>
            </a:r>
            <a:r>
              <a:rPr lang="en-US" sz="2400" b="0" i="0" dirty="0">
                <a:solidFill>
                  <a:srgbClr val="000000"/>
                </a:solidFill>
                <a:effectLst/>
                <a:latin typeface="+mj-lt"/>
              </a:rPr>
              <a:t>.</a:t>
            </a:r>
            <a:endParaRPr lang="vi-VN" sz="2400" b="0" i="0" dirty="0">
              <a:solidFill>
                <a:srgbClr val="000000"/>
              </a:solidFill>
              <a:effectLst/>
              <a:latin typeface="+mj-lt"/>
            </a:endParaRPr>
          </a:p>
        </p:txBody>
      </p:sp>
      <p:sp>
        <p:nvSpPr>
          <p:cNvPr id="9" name="object 2">
            <a:extLst>
              <a:ext uri="{FF2B5EF4-FFF2-40B4-BE49-F238E27FC236}">
                <a16:creationId xmlns:a16="http://schemas.microsoft.com/office/drawing/2014/main" id="{45AC1CAF-575E-4473-9046-D9F917220D0F}"/>
              </a:ext>
            </a:extLst>
          </p:cNvPr>
          <p:cNvSpPr txBox="1">
            <a:spLocks/>
          </p:cNvSpPr>
          <p:nvPr/>
        </p:nvSpPr>
        <p:spPr>
          <a:xfrm>
            <a:off x="835091" y="5631300"/>
            <a:ext cx="4431501" cy="382156"/>
          </a:xfrm>
          <a:prstGeom prst="rect">
            <a:avLst/>
          </a:prstGeom>
        </p:spPr>
        <p:txBody>
          <a:bodyPr vert="horz" wrap="square" lIns="0" tIns="12700" rIns="0" bIns="0"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spcBef>
                <a:spcPts val="100"/>
              </a:spcBef>
              <a:buNone/>
            </a:pPr>
            <a:r>
              <a:rPr lang="vi-VN" sz="2400" b="1" i="0" dirty="0">
                <a:solidFill>
                  <a:schemeClr val="accent1"/>
                </a:solidFill>
                <a:effectLst/>
                <a:latin typeface="+mj-lt"/>
              </a:rPr>
              <a:t>Module chuyển đổi I2C cho LCD</a:t>
            </a:r>
            <a:endParaRPr lang="en-US" sz="2400" b="1" spc="-5" dirty="0">
              <a:solidFill>
                <a:schemeClr val="accent1"/>
              </a:solidFill>
              <a:latin typeface="+mj-lt"/>
            </a:endParaRPr>
          </a:p>
        </p:txBody>
      </p:sp>
    </p:spTree>
    <p:extLst>
      <p:ext uri="{BB962C8B-B14F-4D97-AF65-F5344CB8AC3E}">
        <p14:creationId xmlns:p14="http://schemas.microsoft.com/office/powerpoint/2010/main" val="2726184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127778" y="531528"/>
            <a:ext cx="9808547" cy="44371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kumimoji="0" lang="vi-VN" sz="2800" b="1" i="0" u="none" strike="noStrike" kern="1200" cap="none" spc="-5"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mj-cs"/>
              </a:rPr>
              <a:t>3.6 Những linh kiện được sử dụng khác</a:t>
            </a:r>
            <a:endParaRPr lang="vi-VN" sz="4000" b="1" dirty="0">
              <a:solidFill>
                <a:srgbClr val="FF0000"/>
              </a:solidFill>
              <a:latin typeface="+mj-lt"/>
            </a:endParaRPr>
          </a:p>
        </p:txBody>
      </p:sp>
      <p:pic>
        <p:nvPicPr>
          <p:cNvPr id="7" name="Picture 6">
            <a:extLst>
              <a:ext uri="{FF2B5EF4-FFF2-40B4-BE49-F238E27FC236}">
                <a16:creationId xmlns:a16="http://schemas.microsoft.com/office/drawing/2014/main" id="{6A55DECD-E0C8-4CD9-96D2-7B74E1A35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886" y="2316957"/>
            <a:ext cx="3127747" cy="2687736"/>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35097B4A-AABA-422D-AC16-D3854130544A}"/>
              </a:ext>
            </a:extLst>
          </p:cNvPr>
          <p:cNvPicPr>
            <a:picLocks noChangeAspect="1"/>
          </p:cNvPicPr>
          <p:nvPr/>
        </p:nvPicPr>
        <p:blipFill rotWithShape="1">
          <a:blip r:embed="rId4">
            <a:extLst>
              <a:ext uri="{28A0092B-C50C-407E-A947-70E740481C1C}">
                <a14:useLocalDpi xmlns:a14="http://schemas.microsoft.com/office/drawing/2010/main" val="0"/>
              </a:ext>
            </a:extLst>
          </a:blip>
          <a:srcRect t="13230" b="10220"/>
          <a:stretch/>
        </p:blipFill>
        <p:spPr>
          <a:xfrm>
            <a:off x="628196" y="1711094"/>
            <a:ext cx="4070690" cy="3116153"/>
          </a:xfrm>
          <a:prstGeom prst="rect">
            <a:avLst/>
          </a:prstGeom>
        </p:spPr>
      </p:pic>
      <p:sp>
        <p:nvSpPr>
          <p:cNvPr id="5" name="object 2"/>
          <p:cNvSpPr txBox="1">
            <a:spLocks noGrp="1"/>
          </p:cNvSpPr>
          <p:nvPr>
            <p:ph idx="1"/>
          </p:nvPr>
        </p:nvSpPr>
        <p:spPr>
          <a:xfrm>
            <a:off x="1239790" y="5168063"/>
            <a:ext cx="2082530" cy="38215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100"/>
              </a:spcBef>
              <a:buNone/>
            </a:pPr>
            <a:r>
              <a:rPr lang="vi-VN" sz="2400" b="1" spc="-5" dirty="0">
                <a:solidFill>
                  <a:schemeClr val="accent1">
                    <a:lumMod val="75000"/>
                  </a:schemeClr>
                </a:solidFill>
                <a:latin typeface="+mj-lt"/>
              </a:rPr>
              <a:t>Board, dây test</a:t>
            </a:r>
            <a:endParaRPr lang="en-US" sz="4000" b="1" spc="-5" dirty="0">
              <a:solidFill>
                <a:schemeClr val="accent1">
                  <a:lumMod val="75000"/>
                </a:schemeClr>
              </a:solidFill>
              <a:latin typeface="+mj-lt"/>
            </a:endParaRPr>
          </a:p>
        </p:txBody>
      </p:sp>
      <p:pic>
        <p:nvPicPr>
          <p:cNvPr id="22" name="Picture 21">
            <a:extLst>
              <a:ext uri="{FF2B5EF4-FFF2-40B4-BE49-F238E27FC236}">
                <a16:creationId xmlns:a16="http://schemas.microsoft.com/office/drawing/2014/main" id="{0CC81F52-B52E-43EB-AC45-1EBFCDAAD9BB}"/>
              </a:ext>
            </a:extLst>
          </p:cNvPr>
          <p:cNvPicPr>
            <a:picLocks noChangeAspect="1"/>
          </p:cNvPicPr>
          <p:nvPr/>
        </p:nvPicPr>
        <p:blipFill rotWithShape="1">
          <a:blip r:embed="rId5">
            <a:extLst>
              <a:ext uri="{28A0092B-C50C-407E-A947-70E740481C1C}">
                <a14:useLocalDpi xmlns:a14="http://schemas.microsoft.com/office/drawing/2010/main" val="0"/>
              </a:ext>
            </a:extLst>
          </a:blip>
          <a:srcRect l="16223" t="30356" r="14666" b="22689"/>
          <a:stretch/>
        </p:blipFill>
        <p:spPr>
          <a:xfrm>
            <a:off x="7982015" y="2482602"/>
            <a:ext cx="3712146" cy="2522091"/>
          </a:xfrm>
          <a:prstGeom prst="rect">
            <a:avLst/>
          </a:prstGeom>
          <a:ln>
            <a:noFill/>
          </a:ln>
          <a:effectLst>
            <a:outerShdw blurRad="292100" dist="139700" dir="2700000" algn="tl" rotWithShape="0">
              <a:srgbClr val="333333">
                <a:alpha val="65000"/>
              </a:srgbClr>
            </a:outerShdw>
          </a:effectLst>
        </p:spPr>
      </p:pic>
      <p:sp>
        <p:nvSpPr>
          <p:cNvPr id="15" name="object 2"/>
          <p:cNvSpPr txBox="1">
            <a:spLocks/>
          </p:cNvSpPr>
          <p:nvPr/>
        </p:nvSpPr>
        <p:spPr>
          <a:xfrm>
            <a:off x="9546433" y="5168063"/>
            <a:ext cx="1270305" cy="382156"/>
          </a:xfrm>
          <a:prstGeom prst="rect">
            <a:avLst/>
          </a:prstGeom>
        </p:spPr>
        <p:txBody>
          <a:bodyPr vert="horz" wrap="square" lIns="0" tIns="12700" rIns="0" bIns="0"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spcBef>
                <a:spcPts val="100"/>
              </a:spcBef>
              <a:buNone/>
            </a:pPr>
            <a:r>
              <a:rPr lang="vi-VN" sz="2400" b="1" spc="-5" dirty="0">
                <a:solidFill>
                  <a:schemeClr val="accent1">
                    <a:lumMod val="75000"/>
                  </a:schemeClr>
                </a:solidFill>
                <a:latin typeface="+mj-lt"/>
              </a:rPr>
              <a:t>Công tắc</a:t>
            </a:r>
            <a:endParaRPr lang="en-US" sz="4000" b="1" spc="-5" dirty="0">
              <a:solidFill>
                <a:schemeClr val="accent1">
                  <a:lumMod val="75000"/>
                </a:schemeClr>
              </a:solidFill>
              <a:latin typeface="+mj-lt"/>
            </a:endParaRPr>
          </a:p>
        </p:txBody>
      </p:sp>
      <p:sp>
        <p:nvSpPr>
          <p:cNvPr id="13" name="object 2"/>
          <p:cNvSpPr txBox="1">
            <a:spLocks/>
          </p:cNvSpPr>
          <p:nvPr/>
        </p:nvSpPr>
        <p:spPr>
          <a:xfrm>
            <a:off x="5525398" y="5096943"/>
            <a:ext cx="1334772" cy="382156"/>
          </a:xfrm>
          <a:prstGeom prst="rect">
            <a:avLst/>
          </a:prstGeom>
        </p:spPr>
        <p:txBody>
          <a:bodyPr vert="horz" wrap="square" lIns="0" tIns="12700" rIns="0" bIns="0"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spcBef>
                <a:spcPts val="100"/>
              </a:spcBef>
              <a:buNone/>
            </a:pPr>
            <a:r>
              <a:rPr lang="vi-VN" sz="2400" b="1" spc="-5" dirty="0">
                <a:solidFill>
                  <a:schemeClr val="accent1">
                    <a:lumMod val="75000"/>
                  </a:schemeClr>
                </a:solidFill>
                <a:latin typeface="+mj-lt"/>
              </a:rPr>
              <a:t>Led đơn</a:t>
            </a:r>
            <a:endParaRPr lang="en-US" sz="4000" b="1" spc="-5" dirty="0">
              <a:solidFill>
                <a:schemeClr val="accent1">
                  <a:lumMod val="75000"/>
                </a:schemeClr>
              </a:solidFill>
              <a:latin typeface="+mj-lt"/>
            </a:endParaRPr>
          </a:p>
        </p:txBody>
      </p:sp>
    </p:spTree>
    <p:extLst>
      <p:ext uri="{BB962C8B-B14F-4D97-AF65-F5344CB8AC3E}">
        <p14:creationId xmlns:p14="http://schemas.microsoft.com/office/powerpoint/2010/main" val="842786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0E3F-8285-4A90-97DC-EB709196C41B}"/>
              </a:ext>
            </a:extLst>
          </p:cNvPr>
          <p:cNvSpPr>
            <a:spLocks noGrp="1"/>
          </p:cNvSpPr>
          <p:nvPr>
            <p:ph type="title"/>
          </p:nvPr>
        </p:nvSpPr>
        <p:spPr/>
        <p:txBody>
          <a:bodyPr>
            <a:normAutofit/>
          </a:bodyPr>
          <a:lstStyle/>
          <a:p>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4. Triển</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khai xây dựng, kết quả</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object 2">
            <a:extLst>
              <a:ext uri="{FF2B5EF4-FFF2-40B4-BE49-F238E27FC236}">
                <a16:creationId xmlns:a16="http://schemas.microsoft.com/office/drawing/2014/main" id="{A548357D-C5E5-406E-93B8-906FF39B6816}"/>
              </a:ext>
            </a:extLst>
          </p:cNvPr>
          <p:cNvSpPr txBox="1">
            <a:spLocks noGrp="1"/>
          </p:cNvSpPr>
          <p:nvPr>
            <p:ph idx="1"/>
          </p:nvPr>
        </p:nvSpPr>
        <p:spPr>
          <a:xfrm>
            <a:off x="573088" y="1431925"/>
            <a:ext cx="11099800" cy="44371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00000"/>
              </a:lnSpc>
              <a:spcBef>
                <a:spcPts val="100"/>
              </a:spcBef>
              <a:buNone/>
            </a:pPr>
            <a:r>
              <a:rPr lang="vi-VN" sz="2800" b="1" spc="-5">
                <a:effectLst>
                  <a:outerShdw blurRad="38100" dist="38100" dir="2700000" algn="tl">
                    <a:srgbClr val="000000">
                      <a:alpha val="43137"/>
                    </a:srgbClr>
                  </a:outerShdw>
                </a:effectLst>
                <a:latin typeface="+mj-lt"/>
              </a:rPr>
              <a:t>4.1 Sơ </a:t>
            </a:r>
            <a:r>
              <a:rPr lang="vi-VN" sz="2800" b="1" spc="-5" dirty="0">
                <a:effectLst>
                  <a:outerShdw blurRad="38100" dist="38100" dir="2700000" algn="tl">
                    <a:srgbClr val="000000">
                      <a:alpha val="43137"/>
                    </a:srgbClr>
                  </a:outerShdw>
                </a:effectLst>
                <a:latin typeface="+mj-lt"/>
              </a:rPr>
              <a:t>đồ luồng dữ liệu của </a:t>
            </a:r>
            <a:r>
              <a:rPr lang="vi-VN" sz="2800" b="1" spc="-5">
                <a:effectLst>
                  <a:outerShdw blurRad="38100" dist="38100" dir="2700000" algn="tl">
                    <a:srgbClr val="000000">
                      <a:alpha val="43137"/>
                    </a:srgbClr>
                  </a:outerShdw>
                </a:effectLst>
                <a:latin typeface="+mj-lt"/>
              </a:rPr>
              <a:t>hệ thống</a:t>
            </a:r>
            <a:endParaRPr lang="vi-VN" sz="2800" b="1" dirty="0">
              <a:effectLst>
                <a:outerShdw blurRad="38100" dist="38100" dir="2700000" algn="tl">
                  <a:srgbClr val="000000">
                    <a:alpha val="43137"/>
                  </a:srgbClr>
                </a:outerShdw>
              </a:effectLst>
              <a:latin typeface="+mj-lt"/>
            </a:endParaRPr>
          </a:p>
        </p:txBody>
      </p:sp>
      <p:pic>
        <p:nvPicPr>
          <p:cNvPr id="6" name="Picture 5">
            <a:extLst>
              <a:ext uri="{FF2B5EF4-FFF2-40B4-BE49-F238E27FC236}">
                <a16:creationId xmlns:a16="http://schemas.microsoft.com/office/drawing/2014/main" id="{A05F5B1F-9322-4EDA-9F46-83C285B87E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15083" y="2138313"/>
            <a:ext cx="4770554" cy="4042680"/>
          </a:xfrm>
          <a:prstGeom prst="rect">
            <a:avLst/>
          </a:prstGeom>
          <a:noFill/>
        </p:spPr>
      </p:pic>
    </p:spTree>
    <p:extLst>
      <p:ext uri="{BB962C8B-B14F-4D97-AF65-F5344CB8AC3E}">
        <p14:creationId xmlns:p14="http://schemas.microsoft.com/office/powerpoint/2010/main" val="4013124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2201745" y="534282"/>
            <a:ext cx="9310315" cy="44371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vi-VN" sz="2800" b="1" spc="-5">
                <a:effectLst>
                  <a:outerShdw blurRad="38100" dist="38100" dir="2700000" algn="tl">
                    <a:srgbClr val="000000">
                      <a:alpha val="43137"/>
                    </a:srgbClr>
                  </a:outerShdw>
                </a:effectLst>
                <a:latin typeface="+mj-lt"/>
              </a:rPr>
              <a:t>4.2 Mã nguồn cài đặt cho các thiết bị phần cứng</a:t>
            </a:r>
            <a:endParaRPr lang="vi-VN" sz="2800" b="1" dirty="0">
              <a:effectLst>
                <a:outerShdw blurRad="38100" dist="38100" dir="2700000" algn="tl">
                  <a:srgbClr val="000000">
                    <a:alpha val="43137"/>
                  </a:srgbClr>
                </a:outerShdw>
              </a:effectLst>
              <a:latin typeface="+mj-lt"/>
            </a:endParaRPr>
          </a:p>
        </p:txBody>
      </p:sp>
      <p:pic>
        <p:nvPicPr>
          <p:cNvPr id="3" name="Picture 2">
            <a:extLst>
              <a:ext uri="{FF2B5EF4-FFF2-40B4-BE49-F238E27FC236}">
                <a16:creationId xmlns:a16="http://schemas.microsoft.com/office/drawing/2014/main" id="{D164E7EF-FCE3-49BF-BD1D-76E941A39D9E}"/>
              </a:ext>
            </a:extLst>
          </p:cNvPr>
          <p:cNvPicPr>
            <a:picLocks noChangeAspect="1"/>
          </p:cNvPicPr>
          <p:nvPr/>
        </p:nvPicPr>
        <p:blipFill>
          <a:blip r:embed="rId3"/>
          <a:stretch>
            <a:fillRect/>
          </a:stretch>
        </p:blipFill>
        <p:spPr>
          <a:xfrm>
            <a:off x="390616" y="1374356"/>
            <a:ext cx="6707707" cy="4727506"/>
          </a:xfrm>
          <a:prstGeom prst="rect">
            <a:avLst/>
          </a:prstGeom>
        </p:spPr>
      </p:pic>
      <p:pic>
        <p:nvPicPr>
          <p:cNvPr id="6" name="Picture 5">
            <a:extLst>
              <a:ext uri="{FF2B5EF4-FFF2-40B4-BE49-F238E27FC236}">
                <a16:creationId xmlns:a16="http://schemas.microsoft.com/office/drawing/2014/main" id="{5EB409C0-A683-45F6-8350-8FD6E0221EBF}"/>
              </a:ext>
            </a:extLst>
          </p:cNvPr>
          <p:cNvPicPr>
            <a:picLocks noChangeAspect="1"/>
          </p:cNvPicPr>
          <p:nvPr/>
        </p:nvPicPr>
        <p:blipFill rotWithShape="1">
          <a:blip r:embed="rId4"/>
          <a:srcRect t="2186" b="-47"/>
          <a:stretch/>
        </p:blipFill>
        <p:spPr>
          <a:xfrm>
            <a:off x="7425745" y="977993"/>
            <a:ext cx="4630615" cy="5512777"/>
          </a:xfrm>
          <a:prstGeom prst="rect">
            <a:avLst/>
          </a:prstGeom>
        </p:spPr>
      </p:pic>
    </p:spTree>
    <p:extLst>
      <p:ext uri="{BB962C8B-B14F-4D97-AF65-F5344CB8AC3E}">
        <p14:creationId xmlns:p14="http://schemas.microsoft.com/office/powerpoint/2010/main" val="4140643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76B7-53DE-441C-B6D3-7ECE7087FF53}"/>
              </a:ext>
            </a:extLst>
          </p:cNvPr>
          <p:cNvSpPr>
            <a:spLocks noGrp="1"/>
          </p:cNvSpPr>
          <p:nvPr>
            <p:ph type="title"/>
          </p:nvPr>
        </p:nvSpPr>
        <p:spPr>
          <a:xfrm>
            <a:off x="2192955" y="356334"/>
            <a:ext cx="2698500" cy="946840"/>
          </a:xfrm>
        </p:spPr>
        <p:txBody>
          <a:bodyPr/>
          <a:lstStyle/>
          <a:p>
            <a:r>
              <a:rPr lang="vi-VN" b="1">
                <a:effectLst>
                  <a:outerShdw blurRad="38100" dist="38100" dir="2700000" algn="tl">
                    <a:srgbClr val="000000">
                      <a:alpha val="43137"/>
                    </a:srgbClr>
                  </a:outerShdw>
                </a:effectLst>
              </a:rPr>
              <a:t>Nội dung</a:t>
            </a:r>
          </a:p>
        </p:txBody>
      </p:sp>
      <p:sp>
        <p:nvSpPr>
          <p:cNvPr id="3" name="Content Placeholder 2">
            <a:extLst>
              <a:ext uri="{FF2B5EF4-FFF2-40B4-BE49-F238E27FC236}">
                <a16:creationId xmlns:a16="http://schemas.microsoft.com/office/drawing/2014/main" id="{AC20CA5A-C76A-4F82-B9D4-A070ACE407DC}"/>
              </a:ext>
            </a:extLst>
          </p:cNvPr>
          <p:cNvSpPr>
            <a:spLocks noGrp="1"/>
          </p:cNvSpPr>
          <p:nvPr>
            <p:ph idx="1"/>
          </p:nvPr>
        </p:nvSpPr>
        <p:spPr>
          <a:xfrm>
            <a:off x="545989" y="2143411"/>
            <a:ext cx="11100021" cy="4866198"/>
          </a:xfrm>
        </p:spPr>
        <p:txBody>
          <a:bodyPr>
            <a:normAutofit/>
          </a:bodyPr>
          <a:lstStyle/>
          <a:p>
            <a:pPr>
              <a:buFont typeface="Wingdings" panose="05000000000000000000" pitchFamily="2" charset="2"/>
              <a:buChar char="Ø"/>
            </a:pPr>
            <a:r>
              <a:rPr lang="vi-VN" sz="3600" b="1">
                <a:effectLst>
                  <a:outerShdw blurRad="38100" dist="38100" dir="2700000" algn="tl">
                    <a:srgbClr val="000000">
                      <a:alpha val="43137"/>
                    </a:srgbClr>
                  </a:outerShdw>
                </a:effectLst>
                <a:latin typeface="+mj-lt"/>
              </a:rPr>
              <a:t> 1. Giới thiệu</a:t>
            </a:r>
          </a:p>
          <a:p>
            <a:pPr>
              <a:buFont typeface="Wingdings" panose="05000000000000000000" pitchFamily="2" charset="2"/>
              <a:buChar char="Ø"/>
            </a:pPr>
            <a:r>
              <a:rPr lang="vi-VN" sz="3600" b="1">
                <a:effectLst>
                  <a:outerShdw blurRad="38100" dist="38100" dir="2700000" algn="tl">
                    <a:srgbClr val="000000">
                      <a:alpha val="43137"/>
                    </a:srgbClr>
                  </a:outerShdw>
                </a:effectLst>
                <a:latin typeface="+mj-lt"/>
              </a:rPr>
              <a:t> 2. Tổng quan nghiên cứu</a:t>
            </a:r>
          </a:p>
          <a:p>
            <a:pPr>
              <a:buFont typeface="Wingdings" panose="05000000000000000000" pitchFamily="2" charset="2"/>
              <a:buChar char="Ø"/>
            </a:pPr>
            <a:r>
              <a:rPr lang="vi-VN" sz="3600" b="1">
                <a:effectLst>
                  <a:outerShdw blurRad="38100" dist="38100" dir="2700000" algn="tl">
                    <a:srgbClr val="000000">
                      <a:alpha val="43137"/>
                    </a:srgbClr>
                  </a:outerShdw>
                </a:effectLst>
                <a:latin typeface="+mj-lt"/>
              </a:rPr>
              <a:t> 3. Đối tượng, nội dung, phương pháp nghiên cứu</a:t>
            </a:r>
          </a:p>
          <a:p>
            <a:pPr>
              <a:buFont typeface="Wingdings" panose="05000000000000000000" pitchFamily="2" charset="2"/>
              <a:buChar char="Ø"/>
            </a:pPr>
            <a:r>
              <a:rPr lang="vi-VN" sz="3600" b="1">
                <a:effectLst>
                  <a:outerShdw blurRad="38100" dist="38100" dir="2700000" algn="tl">
                    <a:srgbClr val="000000">
                      <a:alpha val="43137"/>
                    </a:srgbClr>
                  </a:outerShdw>
                </a:effectLst>
                <a:latin typeface="+mj-lt"/>
              </a:rPr>
              <a:t> 4. Triển khai xây dựng và kết quả</a:t>
            </a:r>
          </a:p>
          <a:p>
            <a:pPr>
              <a:buFont typeface="Wingdings" panose="05000000000000000000" pitchFamily="2" charset="2"/>
              <a:buChar char="Ø"/>
            </a:pPr>
            <a:r>
              <a:rPr lang="vi-VN" sz="3600" b="1">
                <a:effectLst>
                  <a:outerShdw blurRad="38100" dist="38100" dir="2700000" algn="tl">
                    <a:srgbClr val="000000">
                      <a:alpha val="43137"/>
                    </a:srgbClr>
                  </a:outerShdw>
                </a:effectLst>
                <a:latin typeface="+mj-lt"/>
              </a:rPr>
              <a:t> 5. Kết luận và phương hướng phát triển</a:t>
            </a:r>
          </a:p>
        </p:txBody>
      </p:sp>
    </p:spTree>
    <p:extLst>
      <p:ext uri="{BB962C8B-B14F-4D97-AF65-F5344CB8AC3E}">
        <p14:creationId xmlns:p14="http://schemas.microsoft.com/office/powerpoint/2010/main" val="3871430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2908D-6DC2-4303-B8C2-23F8563CAF93}"/>
              </a:ext>
            </a:extLst>
          </p:cNvPr>
          <p:cNvSpPr>
            <a:spLocks noGrp="1"/>
          </p:cNvSpPr>
          <p:nvPr>
            <p:ph type="title"/>
          </p:nvPr>
        </p:nvSpPr>
        <p:spPr/>
        <p:txBody>
          <a:bodyPr>
            <a:normAutofit/>
          </a:bodyPr>
          <a:lstStyle/>
          <a:p>
            <a:r>
              <a:rPr lang="vi-VN" sz="2800" b="1"/>
              <a:t>4.3 </a:t>
            </a:r>
            <a:r>
              <a:rPr lang="vi-VN" sz="2800" b="1">
                <a:effectLst/>
                <a:ea typeface="Calibri" panose="020F0502020204030204" pitchFamily="34" charset="0"/>
              </a:rPr>
              <a:t>Sử dụng Framework Laravel xây dựng các API, </a:t>
            </a:r>
            <a:r>
              <a:rPr lang="vi-VN" sz="2800" b="1">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server cho App</a:t>
            </a:r>
            <a:endParaRPr lang="vi-VN" sz="2800" b="1">
              <a:effectLst>
                <a:outerShdw blurRad="38100" dist="38100" dir="2700000" algn="tl">
                  <a:srgbClr val="000000">
                    <a:alpha val="43137"/>
                  </a:srgbClr>
                </a:outerShdw>
              </a:effectLst>
            </a:endParaRPr>
          </a:p>
        </p:txBody>
      </p:sp>
      <p:pic>
        <p:nvPicPr>
          <p:cNvPr id="4" name="Content Placeholder 3">
            <a:extLst>
              <a:ext uri="{FF2B5EF4-FFF2-40B4-BE49-F238E27FC236}">
                <a16:creationId xmlns:a16="http://schemas.microsoft.com/office/drawing/2014/main" id="{00CAD344-5429-497F-9025-43BD411E5036}"/>
              </a:ext>
            </a:extLst>
          </p:cNvPr>
          <p:cNvPicPr>
            <a:picLocks noGrp="1" noChangeAspect="1"/>
          </p:cNvPicPr>
          <p:nvPr>
            <p:ph idx="1"/>
          </p:nvPr>
        </p:nvPicPr>
        <p:blipFill>
          <a:blip r:embed="rId2"/>
          <a:stretch>
            <a:fillRect/>
          </a:stretch>
        </p:blipFill>
        <p:spPr>
          <a:xfrm>
            <a:off x="1433321" y="1431925"/>
            <a:ext cx="9325357" cy="5060949"/>
          </a:xfrm>
          <a:prstGeom prst="rect">
            <a:avLst/>
          </a:prstGeom>
        </p:spPr>
      </p:pic>
    </p:spTree>
    <p:extLst>
      <p:ext uri="{BB962C8B-B14F-4D97-AF65-F5344CB8AC3E}">
        <p14:creationId xmlns:p14="http://schemas.microsoft.com/office/powerpoint/2010/main" val="2116834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6F8-29EB-4F7F-AAB8-AE67A1008766}"/>
              </a:ext>
            </a:extLst>
          </p:cNvPr>
          <p:cNvSpPr>
            <a:spLocks noGrp="1"/>
          </p:cNvSpPr>
          <p:nvPr>
            <p:ph type="title"/>
          </p:nvPr>
        </p:nvSpPr>
        <p:spPr/>
        <p:txBody>
          <a:bodyPr>
            <a:noAutofit/>
          </a:bodyPr>
          <a:lstStyle/>
          <a:p>
            <a:r>
              <a:rPr lang="vi-VN" sz="2800" b="1">
                <a:effectLst>
                  <a:outerShdw blurRad="38100" dist="38100" dir="2700000" algn="tl">
                    <a:srgbClr val="000000">
                      <a:alpha val="43137"/>
                    </a:srgbClr>
                  </a:outerShdw>
                </a:effectLst>
              </a:rPr>
              <a:t>4.4 </a:t>
            </a:r>
            <a:r>
              <a:rPr lang="vi-VN" sz="2800" b="1">
                <a:effectLst>
                  <a:outerShdw blurRad="38100" dist="38100" dir="2700000" algn="tl">
                    <a:srgbClr val="000000">
                      <a:alpha val="43137"/>
                    </a:srgbClr>
                  </a:outerShdw>
                </a:effectLst>
                <a:ea typeface="Calibri" panose="020F0502020204030204" pitchFamily="34" charset="0"/>
              </a:rPr>
              <a:t>Sử dụng công cụ Android Studio xây dựng </a:t>
            </a:r>
            <a:r>
              <a:rPr lang="en-US" sz="28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a:t>
            </a:r>
            <a:r>
              <a:rPr lang="vi-VN" sz="28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pp IoT </a:t>
            </a:r>
            <a:r>
              <a:rPr lang="vi-VN" sz="2800" b="1">
                <a:effectLst>
                  <a:outerShdw blurRad="38100" dist="38100" dir="2700000" algn="tl">
                    <a:srgbClr val="000000">
                      <a:alpha val="43137"/>
                    </a:srgbClr>
                  </a:outerShdw>
                </a:effectLst>
                <a:ea typeface="Calibri" panose="020F0502020204030204" pitchFamily="34" charset="0"/>
              </a:rPr>
              <a:t>blog, các giao diện chức năng.</a:t>
            </a:r>
            <a:endParaRPr lang="vi-VN" sz="2800" b="1">
              <a:effectLst>
                <a:outerShdw blurRad="38100" dist="38100" dir="2700000" algn="tl">
                  <a:srgbClr val="000000">
                    <a:alpha val="43137"/>
                  </a:srgbClr>
                </a:outerShdw>
              </a:effectLst>
            </a:endParaRPr>
          </a:p>
        </p:txBody>
      </p:sp>
      <p:pic>
        <p:nvPicPr>
          <p:cNvPr id="4" name="Content Placeholder 3">
            <a:extLst>
              <a:ext uri="{FF2B5EF4-FFF2-40B4-BE49-F238E27FC236}">
                <a16:creationId xmlns:a16="http://schemas.microsoft.com/office/drawing/2014/main" id="{743A20EC-BE11-4F87-B540-5B33151FB97B}"/>
              </a:ext>
            </a:extLst>
          </p:cNvPr>
          <p:cNvPicPr>
            <a:picLocks noGrp="1" noChangeAspect="1"/>
          </p:cNvPicPr>
          <p:nvPr>
            <p:ph idx="1"/>
          </p:nvPr>
        </p:nvPicPr>
        <p:blipFill>
          <a:blip r:embed="rId2"/>
          <a:stretch>
            <a:fillRect/>
          </a:stretch>
        </p:blipFill>
        <p:spPr>
          <a:xfrm>
            <a:off x="1280414" y="1431924"/>
            <a:ext cx="9325357" cy="5060949"/>
          </a:xfrm>
          <a:prstGeom prst="rect">
            <a:avLst/>
          </a:prstGeom>
        </p:spPr>
      </p:pic>
    </p:spTree>
    <p:extLst>
      <p:ext uri="{BB962C8B-B14F-4D97-AF65-F5344CB8AC3E}">
        <p14:creationId xmlns:p14="http://schemas.microsoft.com/office/powerpoint/2010/main" val="257220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5A89D3C-0E75-419C-8C8D-86114F9E1481}"/>
              </a:ext>
            </a:extLst>
          </p:cNvPr>
          <p:cNvSpPr txBox="1">
            <a:spLocks noGrp="1"/>
          </p:cNvSpPr>
          <p:nvPr>
            <p:ph type="title"/>
          </p:nvPr>
        </p:nvSpPr>
        <p:spPr>
          <a:xfrm>
            <a:off x="2043113" y="616344"/>
            <a:ext cx="9310687" cy="443711"/>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vi-VN" sz="2800" b="1" spc="-5">
                <a:effectLst>
                  <a:outerShdw blurRad="38100" dist="38100" dir="2700000" algn="tl">
                    <a:srgbClr val="000000">
                      <a:alpha val="43137"/>
                    </a:srgbClr>
                  </a:outerShdw>
                </a:effectLst>
                <a:latin typeface="+mj-lt"/>
              </a:rPr>
              <a:t>4.4.1 Giao diện ứng dụng </a:t>
            </a:r>
            <a:endParaRPr lang="vi-VN" sz="2800" b="1" dirty="0">
              <a:effectLst>
                <a:outerShdw blurRad="38100" dist="38100" dir="2700000" algn="tl">
                  <a:srgbClr val="000000">
                    <a:alpha val="43137"/>
                  </a:srgbClr>
                </a:outerShdw>
              </a:effectLst>
              <a:latin typeface="+mj-lt"/>
            </a:endParaRPr>
          </a:p>
        </p:txBody>
      </p:sp>
      <p:pic>
        <p:nvPicPr>
          <p:cNvPr id="5" name="Content Placeholder 4">
            <a:extLst>
              <a:ext uri="{FF2B5EF4-FFF2-40B4-BE49-F238E27FC236}">
                <a16:creationId xmlns:a16="http://schemas.microsoft.com/office/drawing/2014/main" id="{8E600094-C344-4D7B-923C-02846380F36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3387" y="1475768"/>
            <a:ext cx="1762298" cy="3815542"/>
          </a:xfrm>
          <a:prstGeom prst="rect">
            <a:avLst/>
          </a:prstGeom>
        </p:spPr>
      </p:pic>
      <p:pic>
        <p:nvPicPr>
          <p:cNvPr id="6" name="Picture 5">
            <a:extLst>
              <a:ext uri="{FF2B5EF4-FFF2-40B4-BE49-F238E27FC236}">
                <a16:creationId xmlns:a16="http://schemas.microsoft.com/office/drawing/2014/main" id="{85FE9D5E-59AC-4643-833E-0B05D4FCF0C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41013" y="1475768"/>
            <a:ext cx="1748790" cy="3790315"/>
          </a:xfrm>
          <a:prstGeom prst="rect">
            <a:avLst/>
          </a:prstGeom>
        </p:spPr>
      </p:pic>
      <p:pic>
        <p:nvPicPr>
          <p:cNvPr id="7" name="Picture 6">
            <a:extLst>
              <a:ext uri="{FF2B5EF4-FFF2-40B4-BE49-F238E27FC236}">
                <a16:creationId xmlns:a16="http://schemas.microsoft.com/office/drawing/2014/main" id="{94F861E3-AA7A-4792-BAA2-E282B7E3F8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065131" y="1475768"/>
            <a:ext cx="1741170" cy="3775075"/>
          </a:xfrm>
          <a:prstGeom prst="rect">
            <a:avLst/>
          </a:prstGeom>
        </p:spPr>
      </p:pic>
      <p:pic>
        <p:nvPicPr>
          <p:cNvPr id="8" name="Picture 7">
            <a:extLst>
              <a:ext uri="{FF2B5EF4-FFF2-40B4-BE49-F238E27FC236}">
                <a16:creationId xmlns:a16="http://schemas.microsoft.com/office/drawing/2014/main" id="{7B3F183D-1793-42BF-B04A-22351841D082}"/>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81629" y="1475768"/>
            <a:ext cx="1798320" cy="3895090"/>
          </a:xfrm>
          <a:prstGeom prst="rect">
            <a:avLst/>
          </a:prstGeom>
        </p:spPr>
      </p:pic>
      <p:pic>
        <p:nvPicPr>
          <p:cNvPr id="9" name="Picture 8">
            <a:extLst>
              <a:ext uri="{FF2B5EF4-FFF2-40B4-BE49-F238E27FC236}">
                <a16:creationId xmlns:a16="http://schemas.microsoft.com/office/drawing/2014/main" id="{53BC85C5-68C7-43A0-B093-7FA984CBC2A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779170" y="1486563"/>
            <a:ext cx="1792605" cy="3884295"/>
          </a:xfrm>
          <a:prstGeom prst="rect">
            <a:avLst/>
          </a:prstGeom>
        </p:spPr>
      </p:pic>
      <p:pic>
        <p:nvPicPr>
          <p:cNvPr id="10" name="Picture 9">
            <a:extLst>
              <a:ext uri="{FF2B5EF4-FFF2-40B4-BE49-F238E27FC236}">
                <a16:creationId xmlns:a16="http://schemas.microsoft.com/office/drawing/2014/main" id="{01DDA59F-D900-4FF6-BC5C-EC12C5EB2AC0}"/>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670996" y="1486563"/>
            <a:ext cx="1813560" cy="3931285"/>
          </a:xfrm>
          <a:prstGeom prst="rect">
            <a:avLst/>
          </a:prstGeom>
        </p:spPr>
      </p:pic>
      <p:sp>
        <p:nvSpPr>
          <p:cNvPr id="12" name="TextBox 11">
            <a:extLst>
              <a:ext uri="{FF2B5EF4-FFF2-40B4-BE49-F238E27FC236}">
                <a16:creationId xmlns:a16="http://schemas.microsoft.com/office/drawing/2014/main" id="{D40AC443-8C63-45F8-8314-4A0B55B35C55}"/>
              </a:ext>
            </a:extLst>
          </p:cNvPr>
          <p:cNvSpPr txBox="1"/>
          <p:nvPr/>
        </p:nvSpPr>
        <p:spPr>
          <a:xfrm>
            <a:off x="4065131" y="5786571"/>
            <a:ext cx="3870520" cy="369332"/>
          </a:xfrm>
          <a:prstGeom prst="rect">
            <a:avLst/>
          </a:prstGeom>
          <a:noFill/>
        </p:spPr>
        <p:txBody>
          <a:bodyPr wrap="square">
            <a:spAutoFit/>
          </a:bodyPr>
          <a:lstStyle/>
          <a:p>
            <a:r>
              <a:rPr lang="vi-VN" sz="1800" b="1">
                <a:latin typeface="+mj-lt"/>
                <a:ea typeface="Calibri" panose="020F0502020204030204" pitchFamily="34" charset="0"/>
                <a:cs typeface="Times New Roman" panose="02020603050405020304" pitchFamily="18" charset="0"/>
              </a:rPr>
              <a:t>Một số giao diện chức năng App Blog</a:t>
            </a:r>
            <a:endParaRPr lang="vi-VN" b="1">
              <a:latin typeface="+mj-lt"/>
            </a:endParaRPr>
          </a:p>
        </p:txBody>
      </p:sp>
    </p:spTree>
    <p:extLst>
      <p:ext uri="{BB962C8B-B14F-4D97-AF65-F5344CB8AC3E}">
        <p14:creationId xmlns:p14="http://schemas.microsoft.com/office/powerpoint/2010/main" val="168603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E89C5-AEBE-4BB3-A96D-A647451C0DE9}"/>
              </a:ext>
            </a:extLst>
          </p:cNvPr>
          <p:cNvSpPr>
            <a:spLocks noGrp="1"/>
          </p:cNvSpPr>
          <p:nvPr>
            <p:ph type="title"/>
          </p:nvPr>
        </p:nvSpPr>
        <p:spPr/>
        <p:txBody>
          <a:bodyPr>
            <a:normAutofit/>
          </a:bodyPr>
          <a:lstStyle/>
          <a:p>
            <a:r>
              <a:rPr lang="vi-VN" sz="2800" b="1">
                <a:effectLst>
                  <a:outerShdw blurRad="38100" dist="38100" dir="2700000" algn="tl">
                    <a:srgbClr val="000000">
                      <a:alpha val="43137"/>
                    </a:srgbClr>
                  </a:outerShdw>
                </a:effectLst>
              </a:rPr>
              <a:t>4.4.2 Giao diện chức năng điều khiển trên ứng dụng</a:t>
            </a:r>
          </a:p>
        </p:txBody>
      </p:sp>
      <p:pic>
        <p:nvPicPr>
          <p:cNvPr id="4" name="Content Placeholder 3">
            <a:extLst>
              <a:ext uri="{FF2B5EF4-FFF2-40B4-BE49-F238E27FC236}">
                <a16:creationId xmlns:a16="http://schemas.microsoft.com/office/drawing/2014/main" id="{DDFCA329-35C3-43ED-8C17-15144D51ED85}"/>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b="13306"/>
          <a:stretch/>
        </p:blipFill>
        <p:spPr bwMode="auto">
          <a:xfrm>
            <a:off x="2082897" y="1569955"/>
            <a:ext cx="2265218" cy="42555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3436DE7-C495-40BC-BF8C-91BE9017CDDA}"/>
              </a:ext>
            </a:extLst>
          </p:cNvPr>
          <p:cNvPicPr/>
          <p:nvPr/>
        </p:nvPicPr>
        <p:blipFill rotWithShape="1">
          <a:blip r:embed="rId3"/>
          <a:srcRect l="22150" t="2523"/>
          <a:stretch/>
        </p:blipFill>
        <p:spPr bwMode="auto">
          <a:xfrm>
            <a:off x="6096000" y="1810067"/>
            <a:ext cx="4579620" cy="323786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F217109-61E0-42D4-83E4-4C67D220A8D6}"/>
              </a:ext>
            </a:extLst>
          </p:cNvPr>
          <p:cNvSpPr txBox="1"/>
          <p:nvPr/>
        </p:nvSpPr>
        <p:spPr>
          <a:xfrm>
            <a:off x="1457325" y="5925203"/>
            <a:ext cx="3387237" cy="369332"/>
          </a:xfrm>
          <a:prstGeom prst="rect">
            <a:avLst/>
          </a:prstGeom>
          <a:noFill/>
        </p:spPr>
        <p:txBody>
          <a:bodyPr wrap="square">
            <a:spAutoFit/>
          </a:bodyPr>
          <a:lstStyle/>
          <a:p>
            <a:r>
              <a:rPr lang="en-US" sz="1800" b="1">
                <a:effectLst/>
                <a:latin typeface="Times New Roman" panose="02020603050405020304" pitchFamily="18" charset="0"/>
                <a:ea typeface="Calibri" panose="020F0502020204030204" pitchFamily="34" charset="0"/>
                <a:cs typeface="Times New Roman" panose="02020603050405020304" pitchFamily="18" charset="0"/>
              </a:rPr>
              <a:t>Giao diện điều khiển thiết bị IoT</a:t>
            </a:r>
            <a:endParaRPr lang="vi-VN"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4D9258A-155A-49B8-9220-75AF493ED089}"/>
              </a:ext>
            </a:extLst>
          </p:cNvPr>
          <p:cNvSpPr txBox="1"/>
          <p:nvPr/>
        </p:nvSpPr>
        <p:spPr>
          <a:xfrm>
            <a:off x="7201633" y="5825473"/>
            <a:ext cx="2751259"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Mô hình thiết bị chạy thử</a:t>
            </a:r>
          </a:p>
        </p:txBody>
      </p:sp>
    </p:spTree>
    <p:extLst>
      <p:ext uri="{BB962C8B-B14F-4D97-AF65-F5344CB8AC3E}">
        <p14:creationId xmlns:p14="http://schemas.microsoft.com/office/powerpoint/2010/main" val="2371631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F0ABD9-1832-4CC3-91E4-DFA0A33F5EB7}"/>
              </a:ext>
            </a:extLst>
          </p:cNvPr>
          <p:cNvSpPr txBox="1">
            <a:spLocks/>
          </p:cNvSpPr>
          <p:nvPr/>
        </p:nvSpPr>
        <p:spPr>
          <a:xfrm>
            <a:off x="2175564" y="456566"/>
            <a:ext cx="9310315" cy="6512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vi-VN" sz="4000" b="1" dirty="0">
              <a:solidFill>
                <a:srgbClr val="FF0000"/>
              </a:solidFill>
            </a:endParaRPr>
          </a:p>
        </p:txBody>
      </p:sp>
      <p:pic>
        <p:nvPicPr>
          <p:cNvPr id="5" name="video-1592536492">
            <a:hlinkClick r:id="" action="ppaction://media"/>
            <a:extLst>
              <a:ext uri="{FF2B5EF4-FFF2-40B4-BE49-F238E27FC236}">
                <a16:creationId xmlns:a16="http://schemas.microsoft.com/office/drawing/2014/main" id="{ED083A50-C8D9-4882-B3D0-B506190231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2399" y="1261446"/>
            <a:ext cx="8747761" cy="5028824"/>
          </a:xfrm>
          <a:prstGeom prst="rect">
            <a:avLst/>
          </a:prstGeom>
        </p:spPr>
      </p:pic>
      <p:sp>
        <p:nvSpPr>
          <p:cNvPr id="2" name="TextBox 1">
            <a:extLst>
              <a:ext uri="{FF2B5EF4-FFF2-40B4-BE49-F238E27FC236}">
                <a16:creationId xmlns:a16="http://schemas.microsoft.com/office/drawing/2014/main" id="{74F18B91-CFD0-4FF6-BBB2-6E02408C5494}"/>
              </a:ext>
            </a:extLst>
          </p:cNvPr>
          <p:cNvSpPr txBox="1"/>
          <p:nvPr/>
        </p:nvSpPr>
        <p:spPr>
          <a:xfrm>
            <a:off x="2409042" y="630641"/>
            <a:ext cx="3387237" cy="369332"/>
          </a:xfrm>
          <a:prstGeom prst="rect">
            <a:avLst/>
          </a:prstGeom>
          <a:noFill/>
        </p:spPr>
        <p:txBody>
          <a:bodyPr wrap="square">
            <a:spAutoFit/>
          </a:bodyPr>
          <a:lstStyle/>
          <a:p>
            <a:r>
              <a:rPr lang="vi-VN" b="1">
                <a:latin typeface="Times New Roman" panose="02020603050405020304" pitchFamily="18" charset="0"/>
                <a:cs typeface="Times New Roman" panose="02020603050405020304" pitchFamily="18" charset="0"/>
              </a:rPr>
              <a:t>Mô hình demo</a:t>
            </a:r>
          </a:p>
        </p:txBody>
      </p:sp>
    </p:spTree>
    <p:extLst>
      <p:ext uri="{BB962C8B-B14F-4D97-AF65-F5344CB8AC3E}">
        <p14:creationId xmlns:p14="http://schemas.microsoft.com/office/powerpoint/2010/main" val="217686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4000" b="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5. Kết luận và hướng phát triển</a:t>
            </a:r>
            <a:endParaRPr lang="vi-VN" sz="4000" b="1" dirty="0">
              <a:solidFill>
                <a:srgbClr val="FF0000"/>
              </a:solidFill>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31443229-BA47-4788-A83D-5E50C90CF794}"/>
              </a:ext>
            </a:extLst>
          </p:cNvPr>
          <p:cNvSpPr>
            <a:spLocks noGrp="1"/>
          </p:cNvSpPr>
          <p:nvPr>
            <p:ph idx="1"/>
          </p:nvPr>
        </p:nvSpPr>
        <p:spPr/>
        <p:txBody>
          <a:bodyPr>
            <a:normAutofit fontScale="70000" lnSpcReduction="20000"/>
          </a:bodyPr>
          <a:lstStyle/>
          <a:p>
            <a:pPr marL="0" indent="0">
              <a:buNone/>
            </a:pPr>
            <a:r>
              <a:rPr lang="vi-VN"/>
              <a:t>	</a:t>
            </a:r>
            <a:r>
              <a:rPr lang="vi-VN" sz="4000" b="1">
                <a:effectLst>
                  <a:outerShdw blurRad="38100" dist="38100" dir="2700000" algn="tl">
                    <a:srgbClr val="000000">
                      <a:alpha val="43137"/>
                    </a:srgbClr>
                  </a:outerShdw>
                </a:effectLst>
                <a:latin typeface="+mj-lt"/>
              </a:rPr>
              <a:t>5.1 Các kết quả đạt được </a:t>
            </a:r>
          </a:p>
          <a:p>
            <a:pPr marL="0" indent="0">
              <a:buNone/>
            </a:pPr>
            <a:r>
              <a:rPr lang="vi-VN"/>
              <a:t>	</a:t>
            </a:r>
            <a:r>
              <a:rPr lang="vi-VN">
                <a:latin typeface="+mj-lt"/>
              </a:rPr>
              <a:t>+ Đo nhiệt độ, độ ẩm trong phòng.</a:t>
            </a:r>
          </a:p>
          <a:p>
            <a:pPr marL="0" indent="0">
              <a:buNone/>
            </a:pPr>
            <a:r>
              <a:rPr lang="vi-VN">
                <a:latin typeface="+mj-lt"/>
              </a:rPr>
              <a:t>	+ Hiển thị nhiệt độ, độ ẩm, các thông báo ra màn hình LCD.</a:t>
            </a:r>
          </a:p>
          <a:p>
            <a:pPr marL="0" indent="0">
              <a:buNone/>
            </a:pPr>
            <a:r>
              <a:rPr lang="vi-VN">
                <a:latin typeface="+mj-lt"/>
              </a:rPr>
              <a:t>	+ Bật tắt các thiết bị điện khi có chuyển động qua cảm biến.</a:t>
            </a:r>
          </a:p>
          <a:p>
            <a:pPr marL="0" indent="0">
              <a:buNone/>
            </a:pPr>
            <a:r>
              <a:rPr lang="vi-VN">
                <a:latin typeface="+mj-lt"/>
              </a:rPr>
              <a:t>	+ Bật tắt các thiết bị điện : LED1, FAN theo chương trình đã lập trình. </a:t>
            </a:r>
          </a:p>
          <a:p>
            <a:pPr marL="0" indent="0">
              <a:buNone/>
            </a:pPr>
            <a:r>
              <a:rPr lang="vi-VN">
                <a:latin typeface="+mj-lt"/>
              </a:rPr>
              <a:t>	+ Bật tắt các thiết bị LED1, FAN qua ứng dụng Android.</a:t>
            </a:r>
          </a:p>
          <a:p>
            <a:pPr marL="0" indent="0">
              <a:buNone/>
            </a:pPr>
            <a:r>
              <a:rPr lang="vi-VN">
                <a:latin typeface="+mj-lt"/>
              </a:rPr>
              <a:t>	+ Hiển thị nhiệt độ, độ ẩm, các thông báo trên ứng dụng Android.</a:t>
            </a:r>
          </a:p>
          <a:p>
            <a:pPr marL="0" indent="0">
              <a:buNone/>
            </a:pPr>
            <a:r>
              <a:rPr lang="vi-VN">
                <a:latin typeface="+mj-lt"/>
              </a:rPr>
              <a:t>	+ Hoàn chỉnh các chức năng của App Blog:</a:t>
            </a:r>
          </a:p>
          <a:p>
            <a:pPr marL="0" indent="0">
              <a:buNone/>
            </a:pPr>
            <a:r>
              <a:rPr lang="vi-VN">
                <a:latin typeface="+mj-lt"/>
              </a:rPr>
              <a:t>		Đăng nhập, Đăng ký tài khoản.</a:t>
            </a:r>
          </a:p>
          <a:p>
            <a:pPr marL="0" indent="0">
              <a:buNone/>
            </a:pPr>
            <a:r>
              <a:rPr lang="vi-VN">
                <a:latin typeface="+mj-lt"/>
              </a:rPr>
              <a:t>		Trang chủ: Hiện thị thông tin các bài viết.</a:t>
            </a:r>
          </a:p>
          <a:p>
            <a:pPr marL="0" indent="0">
              <a:buNone/>
            </a:pPr>
            <a:r>
              <a:rPr lang="vi-VN">
                <a:latin typeface="+mj-lt"/>
              </a:rPr>
              <a:t>		Người dùng: Chỉnh sữa, hiện thị các bài đã đăng, module điều khiển iot.</a:t>
            </a:r>
          </a:p>
          <a:p>
            <a:pPr marL="0" indent="0">
              <a:buNone/>
            </a:pPr>
            <a:r>
              <a:rPr lang="vi-VN">
                <a:latin typeface="+mj-lt"/>
              </a:rPr>
              <a:t>		Chức năng: thêm, sữa, xóa tin tức.</a:t>
            </a:r>
          </a:p>
          <a:p>
            <a:pPr marL="0" indent="0">
              <a:buNone/>
            </a:pPr>
            <a:r>
              <a:rPr lang="vi-VN">
                <a:latin typeface="+mj-lt"/>
              </a:rPr>
              <a:t>		Chức năng: bình luận, xóa bình luận.</a:t>
            </a:r>
          </a:p>
          <a:p>
            <a:pPr marL="0" indent="0">
              <a:buNone/>
            </a:pPr>
            <a:r>
              <a:rPr lang="vi-VN">
                <a:latin typeface="+mj-lt"/>
              </a:rPr>
              <a:t>		Chức năng: thích và không thích bài viết.</a:t>
            </a:r>
          </a:p>
          <a:p>
            <a:endParaRPr lang="vi-VN"/>
          </a:p>
        </p:txBody>
      </p:sp>
    </p:spTree>
    <p:extLst>
      <p:ext uri="{BB962C8B-B14F-4D97-AF65-F5344CB8AC3E}">
        <p14:creationId xmlns:p14="http://schemas.microsoft.com/office/powerpoint/2010/main" val="2736541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0" lang="vi-VN" sz="40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Calibri" panose="020F0502020204030204" pitchFamily="34" charset="0"/>
                <a:cs typeface="Times New Roman" panose="02020603050405020304" pitchFamily="18" charset="0"/>
              </a:rPr>
              <a:t>5. Kết luận và hướng phát triển</a:t>
            </a:r>
            <a:endParaRPr lang="vi-VN" sz="4000" b="1" dirty="0">
              <a:solidFill>
                <a:srgbClr val="FF0000"/>
              </a:solidFill>
            </a:endParaRPr>
          </a:p>
        </p:txBody>
      </p:sp>
      <p:pic>
        <p:nvPicPr>
          <p:cNvPr id="6" name="Picture 5">
            <a:extLst>
              <a:ext uri="{FF2B5EF4-FFF2-40B4-BE49-F238E27FC236}">
                <a16:creationId xmlns:a16="http://schemas.microsoft.com/office/drawing/2014/main" id="{D68E6E29-6B02-4F84-8656-5B677217881C}"/>
              </a:ext>
            </a:extLst>
          </p:cNvPr>
          <p:cNvPicPr>
            <a:picLocks noChangeAspect="1"/>
          </p:cNvPicPr>
          <p:nvPr/>
        </p:nvPicPr>
        <p:blipFill rotWithShape="1">
          <a:blip r:embed="rId2">
            <a:extLst>
              <a:ext uri="{28A0092B-C50C-407E-A947-70E740481C1C}">
                <a14:useLocalDpi xmlns:a14="http://schemas.microsoft.com/office/drawing/2010/main" val="0"/>
              </a:ext>
            </a:extLst>
          </a:blip>
          <a:srcRect b="10018"/>
          <a:stretch/>
        </p:blipFill>
        <p:spPr>
          <a:xfrm>
            <a:off x="3754314" y="4122253"/>
            <a:ext cx="3456602" cy="2332736"/>
          </a:xfrm>
          <a:prstGeom prst="rect">
            <a:avLst/>
          </a:prstGeom>
        </p:spPr>
      </p:pic>
      <p:pic>
        <p:nvPicPr>
          <p:cNvPr id="8" name="Picture 7">
            <a:extLst>
              <a:ext uri="{FF2B5EF4-FFF2-40B4-BE49-F238E27FC236}">
                <a16:creationId xmlns:a16="http://schemas.microsoft.com/office/drawing/2014/main" id="{D19D8BDC-30F4-4F50-AB7D-3DD6E8982A78}"/>
              </a:ext>
            </a:extLst>
          </p:cNvPr>
          <p:cNvPicPr>
            <a:picLocks noChangeAspect="1"/>
          </p:cNvPicPr>
          <p:nvPr/>
        </p:nvPicPr>
        <p:blipFill rotWithShape="1">
          <a:blip r:embed="rId3">
            <a:extLst>
              <a:ext uri="{28A0092B-C50C-407E-A947-70E740481C1C}">
                <a14:useLocalDpi xmlns:a14="http://schemas.microsoft.com/office/drawing/2010/main" val="0"/>
              </a:ext>
            </a:extLst>
          </a:blip>
          <a:srcRect l="31663"/>
          <a:stretch/>
        </p:blipFill>
        <p:spPr>
          <a:xfrm>
            <a:off x="468231" y="1778035"/>
            <a:ext cx="3286083" cy="2344218"/>
          </a:xfrm>
          <a:prstGeom prst="rect">
            <a:avLst/>
          </a:prstGeom>
        </p:spPr>
      </p:pic>
      <p:sp>
        <p:nvSpPr>
          <p:cNvPr id="7" name="TextBox 6">
            <a:extLst>
              <a:ext uri="{FF2B5EF4-FFF2-40B4-BE49-F238E27FC236}">
                <a16:creationId xmlns:a16="http://schemas.microsoft.com/office/drawing/2014/main" id="{3D673BAA-81EE-4C0A-B62D-D9BE361B75AA}"/>
              </a:ext>
            </a:extLst>
          </p:cNvPr>
          <p:cNvSpPr txBox="1"/>
          <p:nvPr/>
        </p:nvSpPr>
        <p:spPr>
          <a:xfrm>
            <a:off x="852762" y="1272355"/>
            <a:ext cx="6097464" cy="369332"/>
          </a:xfrm>
          <a:prstGeom prst="rect">
            <a:avLst/>
          </a:prstGeom>
          <a:noFill/>
        </p:spPr>
        <p:txBody>
          <a:bodyPr wrap="square">
            <a:spAutoFit/>
          </a:bodyPr>
          <a:lstStyle/>
          <a:p>
            <a:r>
              <a:rPr lang="vi-VN" sz="1800" b="1">
                <a:effectLst>
                  <a:outerShdw blurRad="38100" dist="38100" dir="2700000" algn="tl">
                    <a:srgbClr val="000000">
                      <a:alpha val="43137"/>
                    </a:srgbClr>
                  </a:outerShdw>
                </a:effectLst>
                <a:latin typeface="+mj-lt"/>
              </a:rPr>
              <a:t>5.2 Hướng phát triển</a:t>
            </a:r>
            <a:endParaRPr lang="vi-VN"/>
          </a:p>
        </p:txBody>
      </p:sp>
      <p:sp>
        <p:nvSpPr>
          <p:cNvPr id="4" name="TextBox 3">
            <a:extLst>
              <a:ext uri="{FF2B5EF4-FFF2-40B4-BE49-F238E27FC236}">
                <a16:creationId xmlns:a16="http://schemas.microsoft.com/office/drawing/2014/main" id="{4A1B5A76-BAAC-40F4-8BC7-5F7CFC312ED8}"/>
              </a:ext>
            </a:extLst>
          </p:cNvPr>
          <p:cNvSpPr txBox="1"/>
          <p:nvPr/>
        </p:nvSpPr>
        <p:spPr>
          <a:xfrm>
            <a:off x="3901494" y="1901127"/>
            <a:ext cx="8018584" cy="1938992"/>
          </a:xfrm>
          <a:prstGeom prst="rect">
            <a:avLst/>
          </a:prstGeom>
          <a:noFill/>
        </p:spPr>
        <p:txBody>
          <a:bodyPr wrap="square" rtlCol="0">
            <a:spAutoFit/>
          </a:bodyPr>
          <a:lstStyle/>
          <a:p>
            <a:pPr marL="457200" indent="-4572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Do điều kiện còn chưa đầy đủ nên đồ án của chúng em còn đơn giản, việc đưa công nghệ cao vào mô hình là chưa đầy đủ so với chi phí và công nghệ sử dụng. </a:t>
            </a:r>
          </a:p>
          <a:p>
            <a:pPr marL="457200" indent="-4572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Dự định sẽ hoàn thiện, bổ sung và nâng cấp nhiều chức năng khác trong tương lai.</a:t>
            </a:r>
          </a:p>
          <a:p>
            <a:pPr marL="457200" indent="-4572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Tạo ra giao diện thân thiện với người sử dụng, tối ưu các chức năng.</a:t>
            </a:r>
          </a:p>
        </p:txBody>
      </p:sp>
    </p:spTree>
    <p:extLst>
      <p:ext uri="{BB962C8B-B14F-4D97-AF65-F5344CB8AC3E}">
        <p14:creationId xmlns:p14="http://schemas.microsoft.com/office/powerpoint/2010/main" val="2770448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20" y="2002888"/>
            <a:ext cx="11084560" cy="2641600"/>
          </a:xfrm>
        </p:spPr>
        <p:txBody>
          <a:bodyPr>
            <a:noAutofit/>
          </a:bodyPr>
          <a:lstStyle/>
          <a:p>
            <a:pPr algn="ctr"/>
            <a:r>
              <a:rPr lang="vi-VN" sz="7200" b="1" dirty="0">
                <a:solidFill>
                  <a:schemeClr val="accent6">
                    <a:lumMod val="75000"/>
                  </a:schemeClr>
                </a:solidFill>
                <a:effectLst>
                  <a:outerShdw blurRad="38100" dist="38100" dir="2700000" algn="tl">
                    <a:srgbClr val="000000">
                      <a:alpha val="43137"/>
                    </a:srgbClr>
                  </a:outerShdw>
                </a:effectLst>
              </a:rPr>
              <a:t>Xin cảm </a:t>
            </a:r>
            <a:r>
              <a:rPr lang="vi-VN" sz="7200" b="1">
                <a:solidFill>
                  <a:schemeClr val="accent6">
                    <a:lumMod val="75000"/>
                  </a:schemeClr>
                </a:solidFill>
                <a:effectLst>
                  <a:outerShdw blurRad="38100" dist="38100" dir="2700000" algn="tl">
                    <a:srgbClr val="000000">
                      <a:alpha val="43137"/>
                    </a:srgbClr>
                  </a:outerShdw>
                </a:effectLst>
              </a:rPr>
              <a:t>ơn thầy, </a:t>
            </a:r>
            <a:r>
              <a:rPr lang="vi-VN" sz="7200" b="1" dirty="0">
                <a:solidFill>
                  <a:schemeClr val="accent6">
                    <a:lumMod val="75000"/>
                  </a:schemeClr>
                </a:solidFill>
                <a:effectLst>
                  <a:outerShdw blurRad="38100" dist="38100" dir="2700000" algn="tl">
                    <a:srgbClr val="000000">
                      <a:alpha val="43137"/>
                    </a:srgbClr>
                  </a:outerShdw>
                </a:effectLst>
              </a:rPr>
              <a:t>cô và các bạn đã lắng nghe!</a:t>
            </a:r>
          </a:p>
        </p:txBody>
      </p:sp>
    </p:spTree>
    <p:extLst>
      <p:ext uri="{BB962C8B-B14F-4D97-AF65-F5344CB8AC3E}">
        <p14:creationId xmlns:p14="http://schemas.microsoft.com/office/powerpoint/2010/main" val="95894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AB21-B815-4D8C-82AB-02896ED9FE75}"/>
              </a:ext>
            </a:extLst>
          </p:cNvPr>
          <p:cNvSpPr>
            <a:spLocks noGrp="1"/>
          </p:cNvSpPr>
          <p:nvPr>
            <p:ph type="title"/>
          </p:nvPr>
        </p:nvSpPr>
        <p:spPr/>
        <p:txBody>
          <a:bodyPr>
            <a:normAutofit/>
          </a:bodyPr>
          <a:lstStyle/>
          <a:p>
            <a:r>
              <a:rPr lang="vi-VN" sz="4000" b="1">
                <a:effectLst>
                  <a:outerShdw blurRad="38100" dist="38100" dir="2700000" algn="tl">
                    <a:srgbClr val="000000">
                      <a:alpha val="43137"/>
                    </a:srgbClr>
                  </a:outerShdw>
                </a:effectLst>
                <a:latin typeface="+mj-lt"/>
              </a:rPr>
              <a:t>1. Giới thiệu</a:t>
            </a:r>
            <a:endParaRPr lang="vi-VN" sz="4000"/>
          </a:p>
        </p:txBody>
      </p:sp>
      <p:sp>
        <p:nvSpPr>
          <p:cNvPr id="3" name="Content Placeholder 2">
            <a:extLst>
              <a:ext uri="{FF2B5EF4-FFF2-40B4-BE49-F238E27FC236}">
                <a16:creationId xmlns:a16="http://schemas.microsoft.com/office/drawing/2014/main" id="{F983DEF1-165B-478A-93E4-186EFB7E8855}"/>
              </a:ext>
            </a:extLst>
          </p:cNvPr>
          <p:cNvSpPr>
            <a:spLocks noGrp="1"/>
          </p:cNvSpPr>
          <p:nvPr>
            <p:ph idx="1"/>
          </p:nvPr>
        </p:nvSpPr>
        <p:spPr/>
        <p:txBody>
          <a:bodyPr/>
          <a:lstStyle/>
          <a:p>
            <a:pPr marL="0" indent="0">
              <a:buNone/>
            </a:pPr>
            <a:r>
              <a:rPr lang="vi-VN" b="1">
                <a:effectLst>
                  <a:outerShdw blurRad="38100" dist="38100" dir="2700000" algn="tl">
                    <a:srgbClr val="000000">
                      <a:alpha val="43137"/>
                    </a:srgbClr>
                  </a:outerShdw>
                </a:effectLst>
                <a:latin typeface="+mj-lt"/>
              </a:rPr>
              <a:t>1.1 Lý do chọn đề tài</a:t>
            </a:r>
          </a:p>
          <a:p>
            <a:pPr marL="0" indent="0" algn="just">
              <a:buNone/>
            </a:pPr>
            <a:r>
              <a:rPr lang="en-US" sz="1800">
                <a:effectLst/>
                <a:latin typeface="Times New Roman" panose="02020603050405020304" pitchFamily="18" charset="0"/>
                <a:ea typeface="Calibri" panose="020F0502020204030204" pitchFamily="34" charset="0"/>
              </a:rPr>
              <a:t>- Với</a:t>
            </a:r>
            <a:r>
              <a:rPr lang="vi-VN" sz="1800">
                <a:effectLst/>
                <a:latin typeface="Times New Roman" panose="02020603050405020304" pitchFamily="18" charset="0"/>
                <a:ea typeface="Calibri" panose="020F0502020204030204" pitchFamily="34" charset="0"/>
              </a:rPr>
              <a:t> sự phát triển của công nghệ</a:t>
            </a:r>
            <a:r>
              <a:rPr lang="en-US" sz="1800">
                <a:effectLst/>
                <a:latin typeface="Times New Roman" panose="02020603050405020304" pitchFamily="18" charset="0"/>
                <a:ea typeface="Calibri" panose="020F0502020204030204" pitchFamily="34" charset="0"/>
              </a:rPr>
              <a:t>, nhà thông minh theo đó cũng sẽ xuất hiện nhiều hơn. Tuy nhiên, không phải ai cũng có khả năng biết tới nó. Nếu đã tìm hiểu về nhà thông minh, hẳn</a:t>
            </a:r>
            <a:r>
              <a:rPr lang="vi-VN" sz="1800">
                <a:effectLst/>
                <a:latin typeface="Times New Roman" panose="02020603050405020304" pitchFamily="18" charset="0"/>
                <a:ea typeface="Calibri" panose="020F0502020204030204" pitchFamily="34" charset="0"/>
              </a:rPr>
              <a:t> chúng ta</a:t>
            </a:r>
            <a:r>
              <a:rPr lang="en-US" sz="1800">
                <a:effectLst/>
                <a:latin typeface="Times New Roman" panose="02020603050405020304" pitchFamily="18" charset="0"/>
                <a:ea typeface="Calibri" panose="020F0502020204030204" pitchFamily="34" charset="0"/>
              </a:rPr>
              <a:t> cũng thấy rằng nhà thông minh là một sản phẩm của nền cách mạng công nghiệp 4.0. Và với một căn</a:t>
            </a:r>
            <a:r>
              <a:rPr lang="vi-VN" sz="1800">
                <a:effectLst/>
                <a:latin typeface="Times New Roman" panose="02020603050405020304" pitchFamily="18" charset="0"/>
                <a:ea typeface="Calibri" panose="020F0502020204030204" pitchFamily="34" charset="0"/>
              </a:rPr>
              <a:t> nhà</a:t>
            </a:r>
            <a:r>
              <a:rPr lang="en-US" sz="1800">
                <a:effectLst/>
                <a:latin typeface="Times New Roman" panose="02020603050405020304" pitchFamily="18" charset="0"/>
                <a:ea typeface="Calibri" panose="020F0502020204030204" pitchFamily="34" charset="0"/>
              </a:rPr>
              <a:t> bạn sẽ cần gì để làm nó trở</a:t>
            </a:r>
            <a:r>
              <a:rPr lang="vi-VN" sz="1800">
                <a:effectLst/>
                <a:latin typeface="Times New Roman" panose="02020603050405020304" pitchFamily="18" charset="0"/>
                <a:ea typeface="Calibri" panose="020F0502020204030204" pitchFamily="34" charset="0"/>
              </a:rPr>
              <a:t> nên </a:t>
            </a:r>
            <a:r>
              <a:rPr lang="en-US" sz="1800">
                <a:effectLst/>
                <a:latin typeface="Times New Roman" panose="02020603050405020304" pitchFamily="18" charset="0"/>
                <a:ea typeface="Calibri" panose="020F0502020204030204" pitchFamily="34" charset="0"/>
              </a:rPr>
              <a:t>thông minh</a:t>
            </a:r>
            <a:r>
              <a:rPr lang="vi-VN" sz="1800">
                <a:effectLst/>
                <a:latin typeface="Times New Roman" panose="02020603050405020304" pitchFamily="18" charset="0"/>
                <a:ea typeface="Calibri" panose="020F0502020204030204" pitchFamily="34" charset="0"/>
              </a:rPr>
              <a:t>.</a:t>
            </a:r>
            <a:endParaRPr lang="vi-VN" sz="1800">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vi-VN" sz="1800">
                <a:latin typeface="Times New Roman" panose="02020603050405020304" pitchFamily="18" charset="0"/>
                <a:ea typeface="Calibri" panose="020F0502020204030204" pitchFamily="34" charset="0"/>
                <a:cs typeface="Times New Roman" panose="02020603050405020304" pitchFamily="18" charset="0"/>
              </a:rPr>
              <a:t>+ Trong một căn nhà thông minh hay Smarthome, mọi nơi sẽ được kiểm soát bằng các thiết bị điện tử, chúng sẽ xử dụng các cách giao tiếp riêng đề hiểu nhau như: Bluetooth, hồng ngoại, sóng siêu âm, Wifi, … </a:t>
            </a:r>
          </a:p>
          <a:p>
            <a:pPr marL="0" indent="0" algn="just">
              <a:buNone/>
            </a:pPr>
            <a:r>
              <a:rPr lang="vi-VN" sz="1800">
                <a:latin typeface="Times New Roman" panose="02020603050405020304" pitchFamily="18" charset="0"/>
                <a:ea typeface="Calibri" panose="020F0502020204030204" pitchFamily="34" charset="0"/>
                <a:cs typeface="Times New Roman" panose="02020603050405020304" pitchFamily="18" charset="0"/>
              </a:rPr>
              <a:t>+ Sử dụng công nghệ trong nhà, bạn có thể kiểm soát và xem những gì đang diễn ra trong nhà của mình, ngay cả khi bạn không ở đó. </a:t>
            </a:r>
            <a:endParaRPr lang="vi-VN" sz="180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r>
              <a:rPr lang="en-US" sz="1800">
                <a:latin typeface="Times New Roman" panose="02020603050405020304" pitchFamily="18" charset="0"/>
                <a:ea typeface="Calibri" panose="020F0502020204030204" pitchFamily="34" charset="0"/>
              </a:rPr>
              <a:t>+ Việc</a:t>
            </a:r>
            <a:r>
              <a:rPr lang="vi-VN" sz="1800">
                <a:latin typeface="Times New Roman" panose="02020603050405020304" pitchFamily="18" charset="0"/>
                <a:ea typeface="Calibri" panose="020F0502020204030204" pitchFamily="34" charset="0"/>
              </a:rPr>
              <a:t> k</a:t>
            </a:r>
            <a:r>
              <a:rPr lang="en-US" sz="1800">
                <a:latin typeface="Times New Roman" panose="02020603050405020304" pitchFamily="18" charset="0"/>
                <a:ea typeface="Calibri" panose="020F0502020204030204" pitchFamily="34" charset="0"/>
              </a:rPr>
              <a:t>iểm soát các thiết bị chiếu sáng, bật tắt </a:t>
            </a:r>
            <a:r>
              <a:rPr lang="vi-VN" sz="1800">
                <a:latin typeface="Times New Roman" panose="02020603050405020304" pitchFamily="18" charset="0"/>
                <a:ea typeface="Calibri" panose="020F0502020204030204" pitchFamily="34" charset="0"/>
              </a:rPr>
              <a:t>tự động,</a:t>
            </a:r>
            <a:r>
              <a:rPr lang="en-US" sz="1800">
                <a:latin typeface="Times New Roman" panose="02020603050405020304" pitchFamily="18" charset="0"/>
                <a:ea typeface="Calibri" panose="020F0502020204030204" pitchFamily="34" charset="0"/>
              </a:rPr>
              <a:t> giảm đáng kể sự lãng phí năng lượng khi không cần thiết. </a:t>
            </a:r>
          </a:p>
          <a:p>
            <a:pPr marL="0" indent="0" algn="just">
              <a:buNone/>
            </a:pPr>
            <a:r>
              <a:rPr lang="en-US" sz="1800">
                <a:latin typeface="Times New Roman" panose="02020603050405020304" pitchFamily="18" charset="0"/>
                <a:ea typeface="Calibri" panose="020F0502020204030204" pitchFamily="34" charset="0"/>
              </a:rPr>
              <a:t>+ Biết được các thông tin xung quanh môi trường sống như các thông số về nhiệt độ trong phòng, độ ẩm không khí.</a:t>
            </a:r>
          </a:p>
          <a:p>
            <a:pPr marL="0" indent="0" algn="just">
              <a:buNone/>
            </a:pPr>
            <a:r>
              <a:rPr lang="en-US" sz="1800">
                <a:latin typeface="Times New Roman" panose="02020603050405020304" pitchFamily="18" charset="0"/>
                <a:ea typeface="Calibri" panose="020F0502020204030204" pitchFamily="34" charset="0"/>
              </a:rPr>
              <a:t>=&gt; Nếu chúng ta biết chính xác thì chúng ta sẽ có những kế hoạch hành động phù hợp từ chính những số liệu đem lại.</a:t>
            </a:r>
            <a:r>
              <a:rPr lang="vi-VN" sz="1800">
                <a:latin typeface="Times New Roman" panose="02020603050405020304" pitchFamily="18" charset="0"/>
                <a:ea typeface="Calibri" panose="020F0502020204030204" pitchFamily="34" charset="0"/>
              </a:rPr>
              <a:t> Với những thứ đó cơ bản căn phòng của chúng ta cũng đã trở nên thông minh hơn.</a:t>
            </a:r>
            <a:endParaRPr lang="vi-VN" sz="1800"/>
          </a:p>
        </p:txBody>
      </p:sp>
    </p:spTree>
    <p:extLst>
      <p:ext uri="{BB962C8B-B14F-4D97-AF65-F5344CB8AC3E}">
        <p14:creationId xmlns:p14="http://schemas.microsoft.com/office/powerpoint/2010/main" val="72742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4CA-E6F1-40D9-B6C4-4AF855171D45}"/>
              </a:ext>
            </a:extLst>
          </p:cNvPr>
          <p:cNvSpPr>
            <a:spLocks noGrp="1"/>
          </p:cNvSpPr>
          <p:nvPr>
            <p:ph type="title"/>
          </p:nvPr>
        </p:nvSpPr>
        <p:spPr/>
        <p:txBody>
          <a:bodyPr>
            <a:normAutofit/>
          </a:bodyPr>
          <a:lstStyle/>
          <a:p>
            <a:r>
              <a:rPr lang="vi-VN" sz="4000" b="1">
                <a:effectLst>
                  <a:outerShdw blurRad="38100" dist="38100" dir="2700000" algn="tl">
                    <a:srgbClr val="000000">
                      <a:alpha val="43137"/>
                    </a:srgbClr>
                  </a:outerShdw>
                </a:effectLst>
                <a:latin typeface="+mj-lt"/>
              </a:rPr>
              <a:t>1. Giới thiệu</a:t>
            </a:r>
            <a:endParaRPr lang="vi-VN" sz="4000"/>
          </a:p>
        </p:txBody>
      </p:sp>
      <p:sp>
        <p:nvSpPr>
          <p:cNvPr id="3" name="Content Placeholder 2">
            <a:extLst>
              <a:ext uri="{FF2B5EF4-FFF2-40B4-BE49-F238E27FC236}">
                <a16:creationId xmlns:a16="http://schemas.microsoft.com/office/drawing/2014/main" id="{3D5BD985-B274-4E33-AF76-FE12B48E7F85}"/>
              </a:ext>
            </a:extLst>
          </p:cNvPr>
          <p:cNvSpPr>
            <a:spLocks noGrp="1"/>
          </p:cNvSpPr>
          <p:nvPr>
            <p:ph idx="1"/>
          </p:nvPr>
        </p:nvSpPr>
        <p:spPr/>
        <p:txBody>
          <a:bodyPr>
            <a:normAutofit fontScale="47500" lnSpcReduction="20000"/>
          </a:bodyPr>
          <a:lstStyle/>
          <a:p>
            <a:pPr marL="0" indent="0">
              <a:buNone/>
            </a:pPr>
            <a:r>
              <a:rPr lang="vi-VN" sz="5900" b="1" dirty="0">
                <a:effectLst>
                  <a:outerShdw blurRad="38100" dist="38100" dir="2700000" algn="tl">
                    <a:srgbClr val="000000">
                      <a:alpha val="43137"/>
                    </a:srgbClr>
                  </a:outerShdw>
                </a:effectLst>
                <a:latin typeface="+mj-lt"/>
              </a:rPr>
              <a:t>1.2 Nội dung thực hiện</a:t>
            </a:r>
          </a:p>
          <a:p>
            <a:pPr>
              <a:buFont typeface="Wingdings" panose="05000000000000000000" pitchFamily="2" charset="2"/>
              <a:buChar char="v"/>
            </a:pPr>
            <a:r>
              <a:rPr lang="vi-VN" sz="3800" b="1" dirty="0">
                <a:latin typeface="+mj-lt"/>
              </a:rPr>
              <a:t>Về phía thiết bị phần cứng hoạt động</a:t>
            </a:r>
          </a:p>
          <a:p>
            <a:pPr marL="0" indent="0">
              <a:buNone/>
            </a:pPr>
            <a:r>
              <a:rPr lang="vi-VN" sz="3800" dirty="0">
                <a:latin typeface="+mj-lt"/>
              </a:rPr>
              <a:t>	+ Đo nhiệt độ, độ ẩm trong phòng.</a:t>
            </a:r>
          </a:p>
          <a:p>
            <a:pPr marL="0" indent="0">
              <a:buNone/>
            </a:pPr>
            <a:r>
              <a:rPr lang="vi-VN" sz="3800" dirty="0">
                <a:latin typeface="+mj-lt"/>
              </a:rPr>
              <a:t>	+ Hiển thị nhiệt độ, độ ẩm, các thông báo ra màn hình LCD.</a:t>
            </a:r>
          </a:p>
          <a:p>
            <a:pPr marL="0" indent="0">
              <a:buNone/>
            </a:pPr>
            <a:r>
              <a:rPr lang="vi-VN" sz="3800" dirty="0">
                <a:latin typeface="+mj-lt"/>
              </a:rPr>
              <a:t>	+ Bật tắt các thiết bị tự động khi ra, vào nhà qua cảm biến.</a:t>
            </a:r>
          </a:p>
          <a:p>
            <a:pPr>
              <a:buFont typeface="Wingdings" panose="05000000000000000000" pitchFamily="2" charset="2"/>
              <a:buChar char="v"/>
            </a:pPr>
            <a:r>
              <a:rPr lang="vi-VN" sz="3800" b="1" dirty="0">
                <a:latin typeface="+mj-lt"/>
              </a:rPr>
              <a:t>Về phía ứng dụng tích hợp các module điều khiển.</a:t>
            </a:r>
          </a:p>
          <a:p>
            <a:pPr marL="0" indent="0">
              <a:buNone/>
            </a:pPr>
            <a:r>
              <a:rPr lang="vi-VN" sz="3800" dirty="0">
                <a:latin typeface="+mj-lt"/>
              </a:rPr>
              <a:t>	+ Bật tắt các thiết bị điện qua ứng dụng Android.</a:t>
            </a:r>
          </a:p>
          <a:p>
            <a:pPr marL="0" indent="0">
              <a:buNone/>
            </a:pPr>
            <a:r>
              <a:rPr lang="vi-VN" sz="3800" dirty="0">
                <a:latin typeface="+mj-lt"/>
              </a:rPr>
              <a:t>	+ Hiển thị nhiệt độ, độ ẩm, các thông báo trên ứng dụng Android</a:t>
            </a:r>
          </a:p>
          <a:p>
            <a:pPr marL="0" indent="0">
              <a:buNone/>
            </a:pPr>
            <a:r>
              <a:rPr lang="vi-VN" sz="3800" dirty="0">
                <a:latin typeface="+mj-lt"/>
              </a:rPr>
              <a:t>	+ Tích hợp Blog chia sẽ thông tin, tin tức bao gồm:</a:t>
            </a:r>
          </a:p>
          <a:p>
            <a:pPr marL="0" indent="0">
              <a:buNone/>
            </a:pPr>
            <a:r>
              <a:rPr lang="vi-VN" sz="3800" dirty="0">
                <a:latin typeface="+mj-lt"/>
              </a:rPr>
              <a:t>		Đăng nhập, Đăng ký tài khoản.</a:t>
            </a:r>
          </a:p>
          <a:p>
            <a:pPr marL="0" indent="0">
              <a:buNone/>
            </a:pPr>
            <a:r>
              <a:rPr lang="vi-VN" sz="3800" dirty="0">
                <a:latin typeface="+mj-lt"/>
              </a:rPr>
              <a:t>		Trang chủ: Hiện thị thông tin các bài viết.</a:t>
            </a:r>
          </a:p>
          <a:p>
            <a:pPr marL="0" indent="0">
              <a:buNone/>
            </a:pPr>
            <a:r>
              <a:rPr lang="vi-VN" sz="3800" dirty="0">
                <a:latin typeface="+mj-lt"/>
              </a:rPr>
              <a:t>		Người dùng: Chỉnh sửa, hiện thị các bài đã đăng, module điều khiển iot.</a:t>
            </a:r>
          </a:p>
          <a:p>
            <a:pPr marL="0" indent="0">
              <a:buNone/>
            </a:pPr>
            <a:r>
              <a:rPr lang="vi-VN" sz="3800" dirty="0">
                <a:latin typeface="+mj-lt"/>
              </a:rPr>
              <a:t>		Chức năng: thêm, sữa, xóa tin tức.</a:t>
            </a:r>
          </a:p>
          <a:p>
            <a:pPr marL="0" indent="0">
              <a:buNone/>
            </a:pPr>
            <a:r>
              <a:rPr lang="vi-VN" sz="3800" dirty="0">
                <a:latin typeface="+mj-lt"/>
              </a:rPr>
              <a:t>		Chức năng: bình luận, xóa bình luận.</a:t>
            </a:r>
          </a:p>
          <a:p>
            <a:pPr marL="0" indent="0">
              <a:buNone/>
            </a:pPr>
            <a:r>
              <a:rPr lang="vi-VN" sz="3800" dirty="0">
                <a:latin typeface="+mj-lt"/>
              </a:rPr>
              <a:t>		Chức năng: thich và không thích bài viết.</a:t>
            </a:r>
          </a:p>
          <a:p>
            <a:endParaRPr lang="vi-VN" dirty="0"/>
          </a:p>
        </p:txBody>
      </p:sp>
    </p:spTree>
    <p:extLst>
      <p:ext uri="{BB962C8B-B14F-4D97-AF65-F5344CB8AC3E}">
        <p14:creationId xmlns:p14="http://schemas.microsoft.com/office/powerpoint/2010/main" val="2429026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C890-456C-4547-8E8E-37C122CF71A5}"/>
              </a:ext>
            </a:extLst>
          </p:cNvPr>
          <p:cNvSpPr>
            <a:spLocks noGrp="1"/>
          </p:cNvSpPr>
          <p:nvPr>
            <p:ph type="title"/>
          </p:nvPr>
        </p:nvSpPr>
        <p:spPr/>
        <p:txBody>
          <a:bodyPr>
            <a:normAutofit/>
          </a:bodyPr>
          <a:lstStyle/>
          <a:p>
            <a:r>
              <a:rPr lang="vi-VN" sz="4000" b="1">
                <a:effectLst>
                  <a:outerShdw blurRad="38100" dist="38100" dir="2700000" algn="tl">
                    <a:srgbClr val="000000">
                      <a:alpha val="43137"/>
                    </a:srgbClr>
                  </a:outerShdw>
                </a:effectLst>
                <a:latin typeface="+mj-lt"/>
              </a:rPr>
              <a:t>1. Giới thiệu</a:t>
            </a:r>
            <a:endParaRPr lang="vi-VN" sz="4000"/>
          </a:p>
        </p:txBody>
      </p:sp>
      <p:sp>
        <p:nvSpPr>
          <p:cNvPr id="3" name="Content Placeholder 2">
            <a:extLst>
              <a:ext uri="{FF2B5EF4-FFF2-40B4-BE49-F238E27FC236}">
                <a16:creationId xmlns:a16="http://schemas.microsoft.com/office/drawing/2014/main" id="{E383DD33-434B-438D-B877-5385710477B7}"/>
              </a:ext>
            </a:extLst>
          </p:cNvPr>
          <p:cNvSpPr>
            <a:spLocks noGrp="1"/>
          </p:cNvSpPr>
          <p:nvPr>
            <p:ph idx="1"/>
          </p:nvPr>
        </p:nvSpPr>
        <p:spPr/>
        <p:txBody>
          <a:bodyPr>
            <a:normAutofit fontScale="92500"/>
          </a:bodyPr>
          <a:lstStyle/>
          <a:p>
            <a:pPr marL="0" indent="0">
              <a:buNone/>
            </a:pPr>
            <a:r>
              <a:rPr lang="vi-VN" sz="3000" b="1" dirty="0">
                <a:effectLst>
                  <a:outerShdw blurRad="38100" dist="38100" dir="2700000" algn="tl">
                    <a:srgbClr val="000000">
                      <a:alpha val="43137"/>
                    </a:srgbClr>
                  </a:outerShdw>
                </a:effectLst>
                <a:latin typeface="+mj-lt"/>
              </a:rPr>
              <a:t>1.3 Giải pháp thực hiện</a:t>
            </a:r>
          </a:p>
          <a:p>
            <a:pPr>
              <a:buFont typeface="Wingdings" panose="05000000000000000000" pitchFamily="2" charset="2"/>
              <a:buChar char="v"/>
            </a:pPr>
            <a:r>
              <a:rPr lang="vi-VN" sz="2400" dirty="0">
                <a:latin typeface="+mj-lt"/>
              </a:rPr>
              <a:t>Về phía thiết bị phần cứng hoạt động</a:t>
            </a:r>
          </a:p>
          <a:p>
            <a:pPr marL="0" indent="0">
              <a:buNone/>
            </a:pPr>
            <a:r>
              <a:rPr lang="vi-VN" sz="2400" dirty="0">
                <a:latin typeface="+mj-lt"/>
              </a:rPr>
              <a:t>	+ Sử dụng module Arduino làm trung tâm điều khiển.</a:t>
            </a:r>
          </a:p>
          <a:p>
            <a:pPr marL="0" indent="0">
              <a:buNone/>
            </a:pPr>
            <a:r>
              <a:rPr lang="vi-VN" sz="2400" dirty="0">
                <a:latin typeface="+mj-lt"/>
              </a:rPr>
              <a:t>	+ Module relay để thao tác đóng cắt điện các thiết bị điện.</a:t>
            </a:r>
          </a:p>
          <a:p>
            <a:pPr marL="0" indent="0">
              <a:buNone/>
            </a:pPr>
            <a:r>
              <a:rPr lang="vi-VN" sz="2400" dirty="0">
                <a:latin typeface="+mj-lt"/>
              </a:rPr>
              <a:t>	+ Dùng màn hình LCD để hiển thị thông tin</a:t>
            </a:r>
          </a:p>
          <a:p>
            <a:pPr marL="0" indent="0">
              <a:buNone/>
            </a:pPr>
            <a:r>
              <a:rPr lang="vi-VN" sz="2400" dirty="0">
                <a:latin typeface="+mj-lt"/>
              </a:rPr>
              <a:t>	+ Dùng cảm biến DHT11 để đo nhiệt độ, độ ẩm trong phòng.</a:t>
            </a:r>
          </a:p>
          <a:p>
            <a:pPr marL="0" indent="0">
              <a:buNone/>
            </a:pPr>
            <a:r>
              <a:rPr lang="vi-VN" sz="2400" dirty="0">
                <a:latin typeface="+mj-lt"/>
              </a:rPr>
              <a:t>	+ Dùng cảm biến chuyển động HC-SR501 phát hiện chuyển động.</a:t>
            </a:r>
          </a:p>
          <a:p>
            <a:pPr marL="0" indent="0">
              <a:buNone/>
            </a:pPr>
            <a:r>
              <a:rPr lang="vi-VN" sz="2400" dirty="0">
                <a:latin typeface="+mj-lt"/>
              </a:rPr>
              <a:t>	+ Module Wifi ESP8266 giúp giao tiếp với trung tâm điều khiển qua internet.</a:t>
            </a:r>
          </a:p>
          <a:p>
            <a:pPr>
              <a:buFont typeface="Wingdings" panose="05000000000000000000" pitchFamily="2" charset="2"/>
              <a:buChar char="v"/>
            </a:pPr>
            <a:r>
              <a:rPr lang="vi-VN" sz="2400" dirty="0">
                <a:latin typeface="+mj-lt"/>
              </a:rPr>
              <a:t> Về phía ứng dụng tích hợp các module điều khiển</a:t>
            </a:r>
          </a:p>
          <a:p>
            <a:pPr marL="0" indent="0">
              <a:buNone/>
            </a:pPr>
            <a:r>
              <a:rPr lang="vi-VN" sz="2400" dirty="0">
                <a:latin typeface="+mj-lt"/>
              </a:rPr>
              <a:t>	+ Sử dụng Framework Laravel xây dựng các API dữ liệu người dùng, các chức năng.</a:t>
            </a:r>
          </a:p>
          <a:p>
            <a:pPr marL="0" indent="0">
              <a:buNone/>
            </a:pPr>
            <a:r>
              <a:rPr lang="vi-VN" sz="2400" dirty="0">
                <a:latin typeface="+mj-lt"/>
              </a:rPr>
              <a:t>	+ Sử dụng công cụ Android Studio xây dựng App blog IoT, các giao diện chức năng.</a:t>
            </a:r>
          </a:p>
          <a:p>
            <a:pPr marL="0" indent="0">
              <a:buNone/>
            </a:pPr>
            <a:endParaRPr lang="vi-VN" dirty="0"/>
          </a:p>
        </p:txBody>
      </p:sp>
    </p:spTree>
    <p:extLst>
      <p:ext uri="{BB962C8B-B14F-4D97-AF65-F5344CB8AC3E}">
        <p14:creationId xmlns:p14="http://schemas.microsoft.com/office/powerpoint/2010/main" val="2101242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9CA7-A535-4664-8350-F586DB9A31D3}"/>
              </a:ext>
            </a:extLst>
          </p:cNvPr>
          <p:cNvSpPr>
            <a:spLocks noGrp="1"/>
          </p:cNvSpPr>
          <p:nvPr>
            <p:ph type="title"/>
          </p:nvPr>
        </p:nvSpPr>
        <p:spPr/>
        <p:txBody>
          <a:bodyPr>
            <a:normAutofit/>
          </a:bodyPr>
          <a:lstStyle/>
          <a:p>
            <a:r>
              <a:rPr lang="vi-VN" sz="4000" b="1">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2. Tổng quan nghiên cứu</a:t>
            </a:r>
            <a:endParaRPr lang="vi-VN" sz="400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1491D8E-73B9-43A4-BEE4-3EA4AFC7B7C4}"/>
              </a:ext>
            </a:extLst>
          </p:cNvPr>
          <p:cNvSpPr>
            <a:spLocks noGrp="1"/>
          </p:cNvSpPr>
          <p:nvPr>
            <p:ph idx="1"/>
          </p:nvPr>
        </p:nvSpPr>
        <p:spPr/>
        <p:txBody>
          <a:bodyPr>
            <a:normAutofit/>
          </a:bodyPr>
          <a:lstStyle/>
          <a:p>
            <a:r>
              <a:rPr lang="vi-VN" sz="1800">
                <a:latin typeface="+mj-lt"/>
              </a:rPr>
              <a:t>Đề tài vận dụng kiến thức: Vi điều khiển, Lập trình di động, Kỹ thuật lập trình trong điều khiển, Lập trình Java, Lập trình web, thực hành lắp ráp mạch điện tử, sử dụng các kiến thức tự tìm hiểu qua tài liệu để thực hiện.</a:t>
            </a:r>
          </a:p>
          <a:p>
            <a:r>
              <a:rPr lang="vi-VN" sz="1800">
                <a:latin typeface="+mj-lt"/>
              </a:rPr>
              <a:t>Theo chúng em được biết thì đã có anh chị khóa trên và một số cá nhân làm đề tài dạng này rồi. Những người thực hiện trước chỉ làm đến phần đọc và hiển thị thông tin, còn phần điều khiển nhiệt độ, độ ẩm và điều khiển từ xa, tích hợp blog tin tức, bài viết thì chưa thấy làm. </a:t>
            </a:r>
          </a:p>
          <a:p>
            <a:r>
              <a:rPr lang="vi-VN" sz="1800">
                <a:effectLst/>
                <a:latin typeface="+mj-lt"/>
                <a:ea typeface="Calibri" panose="020F0502020204030204" pitchFamily="34" charset="0"/>
              </a:rPr>
              <a:t>Kết quả mà những người làm trước đạt được là đo và hiển thị thông tin, ngoài ra còn có thể truyền thông tin qua mạng wifi.</a:t>
            </a:r>
          </a:p>
          <a:p>
            <a:r>
              <a:rPr lang="vi-VN" sz="1800">
                <a:latin typeface="+mj-lt"/>
              </a:rPr>
              <a:t>Phân tích kết quả những người trước đạt được: </a:t>
            </a:r>
            <a:r>
              <a:rPr lang="vi-VN" sz="1800" b="1">
                <a:solidFill>
                  <a:schemeClr val="accent2"/>
                </a:solidFill>
                <a:latin typeface="+mj-lt"/>
              </a:rPr>
              <a:t>đo đạc và hiển thị nhiệt độ , độ ẩm lên màn hình LCD, truyền tải thông tin đi xa.</a:t>
            </a:r>
          </a:p>
          <a:p>
            <a:r>
              <a:rPr lang="vi-VN" sz="1800">
                <a:latin typeface="+mj-lt"/>
              </a:rPr>
              <a:t>Trong nội dung đồ án nhóm sẽ tiến hành theo phương pháp kế thừa và phát huy những cải tiến so với người làm trước.</a:t>
            </a:r>
          </a:p>
          <a:p>
            <a:r>
              <a:rPr lang="vi-VN" sz="1800">
                <a:latin typeface="+mj-lt"/>
              </a:rPr>
              <a:t>Kết quả đạt được là có thể </a:t>
            </a:r>
            <a:r>
              <a:rPr lang="vi-VN" sz="1800" b="1">
                <a:solidFill>
                  <a:schemeClr val="accent2"/>
                </a:solidFill>
                <a:latin typeface="+mj-lt"/>
              </a:rPr>
              <a:t>đo đạc thông số nhiệt độ độ ẩm của môi trường</a:t>
            </a:r>
            <a:r>
              <a:rPr lang="vi-VN" sz="1800">
                <a:latin typeface="+mj-lt"/>
              </a:rPr>
              <a:t>,</a:t>
            </a:r>
            <a:r>
              <a:rPr lang="vi-VN" sz="1800">
                <a:solidFill>
                  <a:srgbClr val="FF0000"/>
                </a:solidFill>
                <a:latin typeface="+mj-lt"/>
              </a:rPr>
              <a:t> </a:t>
            </a:r>
            <a:r>
              <a:rPr lang="vi-VN" sz="1800" b="1">
                <a:latin typeface="+mj-lt"/>
              </a:rPr>
              <a:t>điều khiển bật tắt các thiết bị điện, sử dụng Blog chia sẽ các thông tin, điều khiển các thiết bị từ xa, tự động.</a:t>
            </a:r>
          </a:p>
          <a:p>
            <a:endParaRPr lang="vi-VN" sz="1800">
              <a:latin typeface="+mj-lt"/>
            </a:endParaRPr>
          </a:p>
        </p:txBody>
      </p:sp>
    </p:spTree>
    <p:extLst>
      <p:ext uri="{BB962C8B-B14F-4D97-AF65-F5344CB8AC3E}">
        <p14:creationId xmlns:p14="http://schemas.microsoft.com/office/powerpoint/2010/main" val="416720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126A-9CC2-4685-BEE5-8CD44A0368F6}"/>
              </a:ext>
            </a:extLst>
          </p:cNvPr>
          <p:cNvSpPr>
            <a:spLocks noGrp="1"/>
          </p:cNvSpPr>
          <p:nvPr>
            <p:ph type="title"/>
          </p:nvPr>
        </p:nvSpPr>
        <p:spPr>
          <a:xfrm>
            <a:off x="2008315" y="303580"/>
            <a:ext cx="10256954" cy="946840"/>
          </a:xfrm>
        </p:spPr>
        <p:txBody>
          <a:bodyPr>
            <a:noAutofit/>
          </a:bodyPr>
          <a:lstStyle/>
          <a:p>
            <a:r>
              <a:rPr lang="vi-VN" sz="3600" b="1">
                <a:effectLst>
                  <a:outerShdw blurRad="38100" dist="38100" dir="2700000" algn="tl">
                    <a:srgbClr val="000000">
                      <a:alpha val="43137"/>
                    </a:srgbClr>
                  </a:outerShdw>
                </a:effectLst>
              </a:rPr>
              <a:t>3. Đối tượng, nội dung và phương pháp nghiên cứu</a:t>
            </a:r>
          </a:p>
        </p:txBody>
      </p:sp>
      <p:sp>
        <p:nvSpPr>
          <p:cNvPr id="3" name="Content Placeholder 2">
            <a:extLst>
              <a:ext uri="{FF2B5EF4-FFF2-40B4-BE49-F238E27FC236}">
                <a16:creationId xmlns:a16="http://schemas.microsoft.com/office/drawing/2014/main" id="{72B55544-A651-458D-B7EA-B1A28F68CE1C}"/>
              </a:ext>
            </a:extLst>
          </p:cNvPr>
          <p:cNvSpPr>
            <a:spLocks noGrp="1"/>
          </p:cNvSpPr>
          <p:nvPr>
            <p:ph idx="1"/>
          </p:nvPr>
        </p:nvSpPr>
        <p:spPr/>
        <p:txBody>
          <a:bodyPr/>
          <a:lstStyle/>
          <a:p>
            <a:pPr marL="0" indent="0">
              <a:buNone/>
            </a:pPr>
            <a:r>
              <a:rPr lang="vi-VN" b="1">
                <a:effectLst>
                  <a:outerShdw blurRad="38100" dist="38100" dir="2700000" algn="tl">
                    <a:srgbClr val="000000">
                      <a:alpha val="43137"/>
                    </a:srgbClr>
                  </a:outerShdw>
                </a:effectLst>
                <a:latin typeface="+mj-lt"/>
              </a:rPr>
              <a:t>3.1 Đối tượng</a:t>
            </a:r>
          </a:p>
          <a:p>
            <a:pPr marL="0" indent="0" algn="just">
              <a:buNone/>
            </a:pPr>
            <a:r>
              <a:rPr lang="vi-VN">
                <a:latin typeface="+mj-lt"/>
              </a:rPr>
              <a:t>+ Ứng dụng bật tắt các thiết bị đèn chiếu sáng khi không sử dụng.</a:t>
            </a:r>
          </a:p>
          <a:p>
            <a:pPr marL="0" indent="0" algn="just">
              <a:buNone/>
            </a:pPr>
            <a:r>
              <a:rPr lang="vi-VN">
                <a:latin typeface="+mj-lt"/>
              </a:rPr>
              <a:t>+ Tự động bật tắt các thiết bị qua ứng dụng, giúp tiết kiệm năng lượng.</a:t>
            </a:r>
          </a:p>
          <a:p>
            <a:pPr marL="0" indent="0" algn="just">
              <a:buNone/>
            </a:pPr>
            <a:r>
              <a:rPr lang="vi-VN">
                <a:latin typeface="+mj-lt"/>
              </a:rPr>
              <a:t>+ Giám sát và hiện thị ra các thông tin về nhiệt độ trong phòng, độ ẩm không khí để đưa ra các thông báo. </a:t>
            </a:r>
          </a:p>
          <a:p>
            <a:pPr marL="0" indent="0" algn="just">
              <a:buNone/>
            </a:pPr>
            <a:r>
              <a:rPr lang="vi-VN">
                <a:latin typeface="+mj-lt"/>
              </a:rPr>
              <a:t>+ Tạo ra một blog chia sẽ các thông tin về các giải pháp, cũng như cách ứng dụng các công nghệ đơn giản IoT vào cuộc sống để mọi người cùng nhau trao đổi và thảo luận.</a:t>
            </a:r>
          </a:p>
          <a:p>
            <a:pPr marL="0" indent="0" algn="just">
              <a:buNone/>
            </a:pPr>
            <a:r>
              <a:rPr lang="vi-VN">
                <a:latin typeface="+mj-lt"/>
              </a:rPr>
              <a:t>=&gt; Qua đó phát triển thêm nhiều chức năng và ứng dụng mới trong lĩnh vực IoT.</a:t>
            </a:r>
          </a:p>
        </p:txBody>
      </p:sp>
    </p:spTree>
    <p:extLst>
      <p:ext uri="{BB962C8B-B14F-4D97-AF65-F5344CB8AC3E}">
        <p14:creationId xmlns:p14="http://schemas.microsoft.com/office/powerpoint/2010/main" val="40421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126A-9CC2-4685-BEE5-8CD44A0368F6}"/>
              </a:ext>
            </a:extLst>
          </p:cNvPr>
          <p:cNvSpPr>
            <a:spLocks noGrp="1"/>
          </p:cNvSpPr>
          <p:nvPr>
            <p:ph type="title"/>
          </p:nvPr>
        </p:nvSpPr>
        <p:spPr/>
        <p:txBody>
          <a:bodyPr>
            <a:noAutofit/>
          </a:bodyPr>
          <a:lstStyle/>
          <a:p>
            <a:r>
              <a:rPr lang="vi-VN" sz="3200" b="1">
                <a:effectLst>
                  <a:outerShdw blurRad="38100" dist="38100" dir="2700000" algn="tl">
                    <a:srgbClr val="000000">
                      <a:alpha val="43137"/>
                    </a:srgbClr>
                  </a:outerShdw>
                </a:effectLst>
              </a:rPr>
              <a:t>3. Đối tượng, nội dung và phương pháp nghiên cứu</a:t>
            </a:r>
          </a:p>
        </p:txBody>
      </p:sp>
      <p:sp>
        <p:nvSpPr>
          <p:cNvPr id="3" name="Content Placeholder 2">
            <a:extLst>
              <a:ext uri="{FF2B5EF4-FFF2-40B4-BE49-F238E27FC236}">
                <a16:creationId xmlns:a16="http://schemas.microsoft.com/office/drawing/2014/main" id="{72B55544-A651-458D-B7EA-B1A28F68CE1C}"/>
              </a:ext>
            </a:extLst>
          </p:cNvPr>
          <p:cNvSpPr>
            <a:spLocks noGrp="1"/>
          </p:cNvSpPr>
          <p:nvPr>
            <p:ph idx="1"/>
          </p:nvPr>
        </p:nvSpPr>
        <p:spPr/>
        <p:txBody>
          <a:bodyPr/>
          <a:lstStyle/>
          <a:p>
            <a:pPr marL="0" indent="0">
              <a:buNone/>
            </a:pPr>
            <a:r>
              <a:rPr lang="vi-VN" b="1" dirty="0">
                <a:effectLst>
                  <a:outerShdw blurRad="38100" dist="38100" dir="2700000" algn="tl">
                    <a:srgbClr val="000000">
                      <a:alpha val="43137"/>
                    </a:srgbClr>
                  </a:outerShdw>
                </a:effectLst>
                <a:latin typeface="+mj-lt"/>
              </a:rPr>
              <a:t>3.2 Nội dung</a:t>
            </a:r>
          </a:p>
          <a:p>
            <a:pPr marL="0" indent="0" algn="just">
              <a:buNone/>
            </a:pPr>
            <a:r>
              <a:rPr lang="vi-VN" sz="2400">
                <a:latin typeface="+mj-lt"/>
              </a:rPr>
              <a:t>+ </a:t>
            </a:r>
            <a:r>
              <a:rPr lang="vi-VN" sz="2400">
                <a:effectLst/>
                <a:latin typeface="Times New Roman" panose="02020603050405020304" pitchFamily="18" charset="0"/>
                <a:ea typeface="Calibri" panose="020F0502020204030204" pitchFamily="34" charset="0"/>
              </a:rPr>
              <a:t>Hệ thống điều khiển bật tắt các thiết bị điện qua cảm biến HC-SR501, hiển thị nhiệt độ, độ ẩm hoạt động dựa trên cảm biến nhiệt độ DHT11 và Arduino Uno R3 hiện thị ra LCD.</a:t>
            </a:r>
          </a:p>
          <a:p>
            <a:pPr marL="0" indent="0" algn="just">
              <a:buNone/>
            </a:pPr>
            <a:r>
              <a:rPr lang="vi-VN" sz="2400" dirty="0">
                <a:effectLst/>
                <a:latin typeface="Times New Roman" panose="02020603050405020304" pitchFamily="18" charset="0"/>
                <a:ea typeface="Calibri" panose="020F0502020204030204" pitchFamily="34" charset="0"/>
              </a:rPr>
              <a:t>+ Thông qua module ESP8266 kết nối wifi các dữ liệu được truyền lên server của </a:t>
            </a:r>
            <a:r>
              <a:rPr lang="en-US" sz="2400" dirty="0">
                <a:effectLst/>
                <a:latin typeface="Times New Roman" panose="02020603050405020304" pitchFamily="18" charset="0"/>
                <a:ea typeface="Calibri" panose="020F0502020204030204" pitchFamily="34" charset="0"/>
              </a:rPr>
              <a:t>A</a:t>
            </a:r>
            <a:r>
              <a:rPr lang="vi-VN" sz="2400" dirty="0">
                <a:effectLst/>
                <a:latin typeface="Times New Roman" panose="02020603050405020304" pitchFamily="18" charset="0"/>
                <a:ea typeface="Calibri" panose="020F0502020204030204" pitchFamily="34" charset="0"/>
              </a:rPr>
              <a:t>pp Blog hiển thị các thông tin về nhiệt độ, độ ẩm, thông tin bật tắt đèn. </a:t>
            </a:r>
          </a:p>
          <a:p>
            <a:pPr marL="0" indent="0" algn="just">
              <a:buNone/>
            </a:pPr>
            <a:r>
              <a:rPr lang="vi-VN"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Qua App cũng có thể điều khiển bật tắt các thiết bị điện, thực hiện các thao tác hẹn giờ bật tắt các thiết bị, hay hiện thị các thông báo nhiệt độ, độ ẩm từ các cảm biến trả về, các thông báo khác. </a:t>
            </a:r>
          </a:p>
          <a:p>
            <a:pPr marL="0" indent="0" algn="just">
              <a:buNone/>
            </a:pPr>
            <a:r>
              <a:rPr lang="vi-VN"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Trên App vừa có cức năng điều khiển vừa có chức năng giống như một Blog chia sẽ các tin tức hay bài viết của người dùng đăng tải.</a:t>
            </a:r>
            <a:endParaRPr lang="vi-V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vi-VN" sz="1800" dirty="0">
              <a:latin typeface="+mj-lt"/>
            </a:endParaRPr>
          </a:p>
        </p:txBody>
      </p:sp>
    </p:spTree>
    <p:extLst>
      <p:ext uri="{BB962C8B-B14F-4D97-AF65-F5344CB8AC3E}">
        <p14:creationId xmlns:p14="http://schemas.microsoft.com/office/powerpoint/2010/main" val="415743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126A-9CC2-4685-BEE5-8CD44A0368F6}"/>
              </a:ext>
            </a:extLst>
          </p:cNvPr>
          <p:cNvSpPr>
            <a:spLocks noGrp="1"/>
          </p:cNvSpPr>
          <p:nvPr>
            <p:ph type="title"/>
          </p:nvPr>
        </p:nvSpPr>
        <p:spPr/>
        <p:txBody>
          <a:bodyPr>
            <a:noAutofit/>
          </a:bodyPr>
          <a:lstStyle/>
          <a:p>
            <a:r>
              <a:rPr lang="vi-VN" sz="3200" b="1">
                <a:effectLst>
                  <a:outerShdw blurRad="38100" dist="38100" dir="2700000" algn="tl">
                    <a:srgbClr val="000000">
                      <a:alpha val="43137"/>
                    </a:srgbClr>
                  </a:outerShdw>
                </a:effectLst>
              </a:rPr>
              <a:t>3. Đối tượng, nội dung và phương pháp nghiên cứu</a:t>
            </a:r>
          </a:p>
        </p:txBody>
      </p:sp>
      <p:sp>
        <p:nvSpPr>
          <p:cNvPr id="3" name="Content Placeholder 2">
            <a:extLst>
              <a:ext uri="{FF2B5EF4-FFF2-40B4-BE49-F238E27FC236}">
                <a16:creationId xmlns:a16="http://schemas.microsoft.com/office/drawing/2014/main" id="{72B55544-A651-458D-B7EA-B1A28F68CE1C}"/>
              </a:ext>
            </a:extLst>
          </p:cNvPr>
          <p:cNvSpPr>
            <a:spLocks noGrp="1"/>
          </p:cNvSpPr>
          <p:nvPr>
            <p:ph idx="1"/>
          </p:nvPr>
        </p:nvSpPr>
        <p:spPr/>
        <p:txBody>
          <a:bodyPr/>
          <a:lstStyle/>
          <a:p>
            <a:pPr marL="0" indent="0">
              <a:buNone/>
            </a:pPr>
            <a:r>
              <a:rPr lang="vi-VN" b="1">
                <a:effectLst>
                  <a:outerShdw blurRad="38100" dist="38100" dir="2700000" algn="tl">
                    <a:srgbClr val="000000">
                      <a:alpha val="43137"/>
                    </a:srgbClr>
                  </a:outerShdw>
                </a:effectLst>
                <a:latin typeface="+mj-lt"/>
              </a:rPr>
              <a:t>3.3 Phương pháp nghiên cứu</a:t>
            </a:r>
          </a:p>
          <a:p>
            <a:pPr marL="0" indent="0" algn="just">
              <a:buNone/>
            </a:pPr>
            <a:r>
              <a:rPr lang="vi-VN" sz="2400">
                <a:latin typeface="+mj-lt"/>
              </a:rPr>
              <a:t>+ </a:t>
            </a:r>
            <a:r>
              <a:rPr lang="vi-VN" sz="2400">
                <a:effectLst/>
                <a:latin typeface="+mj-lt"/>
                <a:ea typeface="Calibri" panose="020F0502020204030204" pitchFamily="34" charset="0"/>
              </a:rPr>
              <a:t>Toàn bộ hệ thống phần cứng dựa trên ứng dụng của vi điều khiển.</a:t>
            </a:r>
          </a:p>
          <a:p>
            <a:pPr marL="0" indent="0" algn="just">
              <a:buNone/>
            </a:pPr>
            <a:r>
              <a:rPr lang="vi-VN" sz="2400">
                <a:latin typeface="+mj-lt"/>
              </a:rPr>
              <a:t>+ </a:t>
            </a:r>
            <a:r>
              <a:rPr lang="vi-VN" sz="2400">
                <a:effectLst/>
                <a:latin typeface="+mj-lt"/>
                <a:ea typeface="Calibri" panose="020F0502020204030204" pitchFamily="34" charset="0"/>
                <a:cs typeface="Times New Roman" panose="02020603050405020304" pitchFamily="18" charset="0"/>
              </a:rPr>
              <a:t>Ứng dụng Framework Laravel mã nguồn mở miễn phí, nhằm cho việc phát triển các ứng dụng web API xây dựng server cho App Blog theo mô hình kiến trúc Model-View-Controller (MVC). Cấu trúc và cách tổ chức trong project được sắp xếp một cách hợp lý,  dễ dàng cho việc duy trì cũng như phát triển về lâu dài.</a:t>
            </a:r>
          </a:p>
          <a:p>
            <a:pPr marL="0" indent="0" algn="just">
              <a:buNone/>
            </a:pPr>
            <a:r>
              <a:rPr lang="vi-VN" sz="2400">
                <a:latin typeface="+mj-lt"/>
              </a:rPr>
              <a:t>+ Sử dụng Xampp giúp chúng ta tạo ra môi trường web server trên máy tính của mình, để có thể chạy được kịch bản Laravel, làm cơ sỡ dữ liệu cho App Blog.</a:t>
            </a:r>
          </a:p>
          <a:p>
            <a:pPr marL="0" indent="0" algn="just">
              <a:buNone/>
            </a:pPr>
            <a:r>
              <a:rPr lang="vi-VN" sz="2400">
                <a:latin typeface="+mj-lt"/>
              </a:rPr>
              <a:t>+ Để phát triển ứng dụng App Blog chạy trên hệ điều hành Android thì chúng ta cần cài đặt Android Studio. </a:t>
            </a:r>
          </a:p>
        </p:txBody>
      </p:sp>
    </p:spTree>
    <p:extLst>
      <p:ext uri="{BB962C8B-B14F-4D97-AF65-F5344CB8AC3E}">
        <p14:creationId xmlns:p14="http://schemas.microsoft.com/office/powerpoint/2010/main" val="2176742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3271</Words>
  <Application>Microsoft Office PowerPoint</Application>
  <PresentationFormat>Widescreen</PresentationFormat>
  <Paragraphs>214</Paragraphs>
  <Slides>27</Slides>
  <Notes>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-apple-system</vt:lpstr>
      <vt:lpstr>Arial</vt:lpstr>
      <vt:lpstr>Calibri</vt:lpstr>
      <vt:lpstr>Calibri Light</vt:lpstr>
      <vt:lpstr>courier new</vt:lpstr>
      <vt:lpstr>courier new</vt:lpstr>
      <vt:lpstr>open sans condensed bold</vt:lpstr>
      <vt:lpstr>Segoe UI</vt:lpstr>
      <vt:lpstr>Times New Roman</vt:lpstr>
      <vt:lpstr>Wingdings</vt:lpstr>
      <vt:lpstr>Office Theme</vt:lpstr>
      <vt:lpstr>PowerPoint Presentation</vt:lpstr>
      <vt:lpstr>Nội dung</vt:lpstr>
      <vt:lpstr>1. Giới thiệu</vt:lpstr>
      <vt:lpstr>1. Giới thiệu</vt:lpstr>
      <vt:lpstr>1. Giới thiệu</vt:lpstr>
      <vt:lpstr>2. Tổng quan nghiên cứu</vt:lpstr>
      <vt:lpstr>3. Đối tượng, nội dung và phương pháp nghiên cứu</vt:lpstr>
      <vt:lpstr>3. Đối tượng, nội dung và phương pháp nghiên cứu</vt:lpstr>
      <vt:lpstr>3. Đối tượng, nội dung và phương pháp nghiên cứu</vt:lpstr>
      <vt:lpstr>3. Đối tượng, nội dung và phương pháp nghiên cứu</vt:lpstr>
      <vt:lpstr>3. Đối tượng, nội dung và phương pháp nghiên cứu</vt:lpstr>
      <vt:lpstr>3.6 Những linh kiện chính được sử dụng</vt:lpstr>
      <vt:lpstr>PowerPoint Presentation</vt:lpstr>
      <vt:lpstr>PowerPoint Presentation</vt:lpstr>
      <vt:lpstr>PowerPoint Presentation</vt:lpstr>
      <vt:lpstr>PowerPoint Presentation</vt:lpstr>
      <vt:lpstr>3.6 Những linh kiện được sử dụng khác</vt:lpstr>
      <vt:lpstr>4. Triển khai xây dựng, kết quả</vt:lpstr>
      <vt:lpstr>4.2 Mã nguồn cài đặt cho các thiết bị phần cứng</vt:lpstr>
      <vt:lpstr>4.3 Sử dụng Framework Laravel xây dựng các API, server cho App</vt:lpstr>
      <vt:lpstr>4.4 Sử dụng công cụ Android Studio xây dựng App IoT blog, các giao diện chức năng.</vt:lpstr>
      <vt:lpstr>4.4.1 Giao diện ứng dụng </vt:lpstr>
      <vt:lpstr>4.4.2 Giao diện chức năng điều khiển trên ứng dụng</vt:lpstr>
      <vt:lpstr>PowerPoint Presentation</vt:lpstr>
      <vt:lpstr>5. Kết luận và hướng phát triển</vt:lpstr>
      <vt:lpstr>5. Kết luận và hướng phát triển</vt:lpstr>
      <vt:lpstr>Xin cảm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Jester</cp:lastModifiedBy>
  <cp:revision>169</cp:revision>
  <dcterms:created xsi:type="dcterms:W3CDTF">2020-05-27T05:21:30Z</dcterms:created>
  <dcterms:modified xsi:type="dcterms:W3CDTF">2020-09-12T00:23:40Z</dcterms:modified>
</cp:coreProperties>
</file>